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Economica"/>
      <p:regular r:id="rId36"/>
      <p:bold r:id="rId37"/>
      <p:italic r:id="rId38"/>
      <p:boldItalic r:id="rId39"/>
    </p:embeddedFont>
    <p:embeddedFont>
      <p:font typeface="Nunito"/>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bold.fntdata"/><Relationship Id="rId14" Type="http://schemas.openxmlformats.org/officeDocument/2006/relationships/slide" Target="slides/slide9.xml"/><Relationship Id="rId36" Type="http://schemas.openxmlformats.org/officeDocument/2006/relationships/font" Target="fonts/Economica-regular.fntdata"/><Relationship Id="rId17" Type="http://schemas.openxmlformats.org/officeDocument/2006/relationships/slide" Target="slides/slide12.xml"/><Relationship Id="rId39" Type="http://schemas.openxmlformats.org/officeDocument/2006/relationships/font" Target="fonts/Economica-boldItalic.fntdata"/><Relationship Id="rId16" Type="http://schemas.openxmlformats.org/officeDocument/2006/relationships/slide" Target="slides/slide11.xml"/><Relationship Id="rId38" Type="http://schemas.openxmlformats.org/officeDocument/2006/relationships/font" Target="fonts/Economic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cfaa8c51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cfaa8c51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bf49d8919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bf49d8919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bf49d8919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bf49d8919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62fa6064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62fa606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62fa6064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62fa6064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62fa6064d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62fa6064d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62fa6064d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62fa6064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62fa6064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2fa6064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62fa6064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62fa6064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62fa6064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62fa6064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bf49d8919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bf49d8919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62fa6064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62fa606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62fa606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62fa606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62fa6064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62fa6064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cfaa8c511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cfaa8c511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62fa606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62fa6064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62fa6064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62fa6064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bf49d8a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bf49d8a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bf49d8a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bf49d8a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bf49d8a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bf49d8a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bf49d8a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bf49d8a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6304bf3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6304bf3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bf49d8a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bf49d8a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6304bf3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6304bf3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6304bf3c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6304bf3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6304bf3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6304bf3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faa8c51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faa8c51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62fa6064d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62fa6064d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bf49d8919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bf49d8919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data.seattle.gov/" TargetMode="External"/><Relationship Id="rId4" Type="http://schemas.openxmlformats.org/officeDocument/2006/relationships/hyperlink" Target="https://data.seattle.gov/" TargetMode="External"/><Relationship Id="rId5" Type="http://schemas.openxmlformats.org/officeDocument/2006/relationships/hyperlink" Target="http://data-seattlecitygis.opendata.arcgis.com/datasets/5b5c745e0f1f48e7a53acec63a0022ab_0/geoservice" TargetMode="External"/><Relationship Id="rId6" Type="http://schemas.openxmlformats.org/officeDocument/2006/relationships/hyperlink" Target="http://data-seattlecitygis.opendata.arcgis.com/datasets/5b5c745e0f1f48e7a53acec63a0022ab_0/geoservi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70900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Analyzing Collision Events in Seattle and Predicting Severe Occurrences</a:t>
            </a:r>
            <a:endParaRPr/>
          </a:p>
        </p:txBody>
      </p:sp>
      <p:sp>
        <p:nvSpPr>
          <p:cNvPr id="63" name="Google Shape;63;p13"/>
          <p:cNvSpPr txBox="1"/>
          <p:nvPr/>
        </p:nvSpPr>
        <p:spPr>
          <a:xfrm>
            <a:off x="1372650" y="2274750"/>
            <a:ext cx="6398700" cy="7149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t/>
            </a:r>
            <a:endParaRPr sz="1800">
              <a:latin typeface="Open Sans"/>
              <a:ea typeface="Open Sans"/>
              <a:cs typeface="Open Sans"/>
              <a:sym typeface="Open Sans"/>
            </a:endParaRPr>
          </a:p>
          <a:p>
            <a:pPr indent="0" lvl="0" marL="0" rtl="0" algn="ctr">
              <a:lnSpc>
                <a:spcPct val="50000"/>
              </a:lnSpc>
              <a:spcBef>
                <a:spcPts val="0"/>
              </a:spcBef>
              <a:spcAft>
                <a:spcPts val="0"/>
              </a:spcAft>
              <a:buNone/>
            </a:pPr>
            <a:r>
              <a:rPr lang="en" sz="1800">
                <a:latin typeface="Open Sans"/>
                <a:ea typeface="Open Sans"/>
                <a:cs typeface="Open Sans"/>
                <a:sym typeface="Open Sans"/>
              </a:rPr>
              <a:t>Sayan Das</a:t>
            </a:r>
            <a:endParaRPr sz="1800">
              <a:latin typeface="Open Sans"/>
              <a:ea typeface="Open Sans"/>
              <a:cs typeface="Open Sans"/>
              <a:sym typeface="Open Sans"/>
            </a:endParaRPr>
          </a:p>
          <a:p>
            <a:pPr indent="0" lvl="0" marL="0" rtl="0" algn="l">
              <a:lnSpc>
                <a:spcPct val="50000"/>
              </a:lnSpc>
              <a:spcBef>
                <a:spcPts val="0"/>
              </a:spcBef>
              <a:spcAft>
                <a:spcPts val="0"/>
              </a:spcAft>
              <a:buNone/>
            </a:pPr>
            <a:r>
              <a:t/>
            </a:r>
            <a:endParaRPr sz="1800">
              <a:latin typeface="Open Sans"/>
              <a:ea typeface="Open Sans"/>
              <a:cs typeface="Open Sans"/>
              <a:sym typeface="Open Sans"/>
            </a:endParaRPr>
          </a:p>
          <a:p>
            <a:pPr indent="0" lvl="0" marL="0" rtl="0" algn="ctr">
              <a:lnSpc>
                <a:spcPct val="50000"/>
              </a:lnSpc>
              <a:spcBef>
                <a:spcPts val="0"/>
              </a:spcBef>
              <a:spcAft>
                <a:spcPts val="0"/>
              </a:spcAft>
              <a:buNone/>
            </a:pPr>
            <a:r>
              <a:rPr lang="en" sz="1800">
                <a:latin typeface="Open Sans"/>
                <a:ea typeface="Open Sans"/>
                <a:cs typeface="Open Sans"/>
                <a:sym typeface="Open Sans"/>
              </a:rPr>
              <a:t>1/3/20</a:t>
            </a:r>
            <a:endParaRPr sz="1800">
              <a:latin typeface="Open Sans"/>
              <a:ea typeface="Open Sans"/>
              <a:cs typeface="Open Sans"/>
              <a:sym typeface="Open Sans"/>
            </a:endParaRPr>
          </a:p>
        </p:txBody>
      </p:sp>
      <p:pic>
        <p:nvPicPr>
          <p:cNvPr id="64" name="Google Shape;64;p13"/>
          <p:cNvPicPr preferRelativeResize="0"/>
          <p:nvPr/>
        </p:nvPicPr>
        <p:blipFill rotWithShape="1">
          <a:blip r:embed="rId3">
            <a:alphaModFix/>
          </a:blip>
          <a:srcRect b="60396" l="8464" r="8464" t="14764"/>
          <a:stretch/>
        </p:blipFill>
        <p:spPr>
          <a:xfrm>
            <a:off x="773700" y="3254950"/>
            <a:ext cx="7596600" cy="12775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5529175" y="230538"/>
            <a:ext cx="3346950" cy="4682426"/>
          </a:xfrm>
          <a:prstGeom prst="rect">
            <a:avLst/>
          </a:prstGeom>
          <a:noFill/>
          <a:ln>
            <a:noFill/>
          </a:ln>
        </p:spPr>
      </p:pic>
      <p:sp>
        <p:nvSpPr>
          <p:cNvPr id="129" name="Google Shape;129;p22"/>
          <p:cNvSpPr txBox="1"/>
          <p:nvPr>
            <p:ph idx="1" type="body"/>
          </p:nvPr>
        </p:nvSpPr>
        <p:spPr>
          <a:xfrm>
            <a:off x="145075" y="1048488"/>
            <a:ext cx="5384100" cy="304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Collision locations visualized using scatterplot of coordinates</a:t>
            </a:r>
            <a:endParaRPr sz="1800"/>
          </a:p>
          <a:p>
            <a:pPr indent="0" lvl="0" marL="457200" rtl="0" algn="l">
              <a:lnSpc>
                <a:spcPct val="20000"/>
              </a:lnSpc>
              <a:spcBef>
                <a:spcPts val="1600"/>
              </a:spcBef>
              <a:spcAft>
                <a:spcPts val="0"/>
              </a:spcAft>
              <a:buNone/>
            </a:pPr>
            <a:r>
              <a:t/>
            </a:r>
            <a:endParaRPr sz="1800"/>
          </a:p>
          <a:p>
            <a:pPr indent="-342900" lvl="0" marL="457200" rtl="0" algn="l">
              <a:spcBef>
                <a:spcPts val="1600"/>
              </a:spcBef>
              <a:spcAft>
                <a:spcPts val="0"/>
              </a:spcAft>
              <a:buSzPts val="1800"/>
              <a:buChar char="●"/>
            </a:pPr>
            <a:r>
              <a:rPr lang="en" sz="1800"/>
              <a:t>Points on plot essentially maps out the entire Seattle area</a:t>
            </a:r>
            <a:endParaRPr sz="1800"/>
          </a:p>
          <a:p>
            <a:pPr indent="0" lvl="0" marL="457200" rtl="0" algn="l">
              <a:lnSpc>
                <a:spcPct val="20000"/>
              </a:lnSpc>
              <a:spcBef>
                <a:spcPts val="1600"/>
              </a:spcBef>
              <a:spcAft>
                <a:spcPts val="0"/>
              </a:spcAft>
              <a:buNone/>
            </a:pPr>
            <a:r>
              <a:t/>
            </a:r>
            <a:endParaRPr sz="1800"/>
          </a:p>
          <a:p>
            <a:pPr indent="-342900" lvl="0" marL="457200" rtl="0" algn="l">
              <a:spcBef>
                <a:spcPts val="1600"/>
              </a:spcBef>
              <a:spcAft>
                <a:spcPts val="0"/>
              </a:spcAft>
              <a:buSzPts val="1800"/>
              <a:buChar char="●"/>
            </a:pPr>
            <a:r>
              <a:rPr lang="en" sz="1800"/>
              <a:t>Severe (red) incidents sparsely distributed compared to non-severe (green) incidents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3398250" y="1036000"/>
            <a:ext cx="5593351" cy="3071500"/>
          </a:xfrm>
          <a:prstGeom prst="rect">
            <a:avLst/>
          </a:prstGeom>
          <a:noFill/>
          <a:ln>
            <a:noFill/>
          </a:ln>
        </p:spPr>
      </p:pic>
      <p:sp>
        <p:nvSpPr>
          <p:cNvPr id="135" name="Google Shape;135;p23"/>
          <p:cNvSpPr txBox="1"/>
          <p:nvPr>
            <p:ph idx="1" type="body"/>
          </p:nvPr>
        </p:nvSpPr>
        <p:spPr>
          <a:xfrm>
            <a:off x="245050" y="468000"/>
            <a:ext cx="2808000" cy="41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K</a:t>
            </a:r>
            <a:r>
              <a:rPr lang="en" sz="1800"/>
              <a:t>ey Areas of Dense Severe Collisions</a:t>
            </a:r>
            <a:endParaRPr sz="1800"/>
          </a:p>
          <a:p>
            <a:pPr indent="-317500" lvl="0" marL="457200" rtl="0" algn="l">
              <a:spcBef>
                <a:spcPts val="1600"/>
              </a:spcBef>
              <a:spcAft>
                <a:spcPts val="0"/>
              </a:spcAft>
              <a:buSzPts val="1400"/>
              <a:buChar char="●"/>
            </a:pPr>
            <a:r>
              <a:rPr i="1" lang="en" sz="1400">
                <a:highlight>
                  <a:srgbClr val="FFFFFF"/>
                </a:highlight>
              </a:rPr>
              <a:t>Center of the city</a:t>
            </a:r>
            <a:r>
              <a:rPr lang="en" sz="1400">
                <a:highlight>
                  <a:srgbClr val="FFFFFF"/>
                </a:highlight>
              </a:rPr>
              <a:t>: highest density of crashes</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Aurora Ave North</a:t>
            </a:r>
            <a:r>
              <a:rPr lang="en" sz="1400">
                <a:highlight>
                  <a:srgbClr val="FFFFFF"/>
                </a:highlight>
              </a:rPr>
              <a:t>: road going north</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Rainier Ave South</a:t>
            </a:r>
            <a:r>
              <a:rPr lang="en" sz="1400">
                <a:highlight>
                  <a:srgbClr val="FFFFFF"/>
                </a:highlight>
              </a:rPr>
              <a:t>: road going south-east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15</a:t>
            </a:r>
            <a:r>
              <a:rPr baseline="30000" i="1" lang="en" sz="1400">
                <a:highlight>
                  <a:srgbClr val="FFFFFF"/>
                </a:highlight>
              </a:rPr>
              <a:t>th</a:t>
            </a:r>
            <a:r>
              <a:rPr i="1" lang="en" sz="1400">
                <a:highlight>
                  <a:srgbClr val="FFFFFF"/>
                </a:highlight>
              </a:rPr>
              <a:t> Ave Northwest</a:t>
            </a:r>
            <a:r>
              <a:rPr lang="en" sz="1400">
                <a:highlight>
                  <a:srgbClr val="FFFFFF"/>
                </a:highlight>
              </a:rPr>
              <a:t>: road going north-west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Lake City Way Northeast</a:t>
            </a:r>
            <a:r>
              <a:rPr lang="en" sz="1400">
                <a:highlight>
                  <a:srgbClr val="FFFFFF"/>
                </a:highlight>
              </a:rPr>
              <a:t>: road going north-east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24</a:t>
            </a:r>
            <a:r>
              <a:rPr baseline="30000" i="1" lang="en" sz="1400">
                <a:highlight>
                  <a:srgbClr val="FFFFFF"/>
                </a:highlight>
              </a:rPr>
              <a:t>th</a:t>
            </a:r>
            <a:r>
              <a:rPr i="1" lang="en" sz="1400">
                <a:highlight>
                  <a:srgbClr val="FFFFFF"/>
                </a:highlight>
              </a:rPr>
              <a:t> Ave East</a:t>
            </a:r>
            <a:r>
              <a:rPr lang="en" sz="1400">
                <a:highlight>
                  <a:srgbClr val="FFFFFF"/>
                </a:highlight>
              </a:rPr>
              <a:t>: vertical road towards the east</a:t>
            </a:r>
            <a:endParaRPr sz="1400">
              <a:highlight>
                <a:srgbClr val="FFFFFF"/>
              </a:highlight>
            </a:endParaRPr>
          </a:p>
          <a:p>
            <a:pPr indent="0" lvl="0" marL="0" rtl="0" algn="l">
              <a:spcBef>
                <a:spcPts val="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Series Analysis</a:t>
            </a:r>
            <a:endParaRPr/>
          </a:p>
        </p:txBody>
      </p:sp>
      <p:pic>
        <p:nvPicPr>
          <p:cNvPr id="141" name="Google Shape;141;p24"/>
          <p:cNvPicPr preferRelativeResize="0"/>
          <p:nvPr/>
        </p:nvPicPr>
        <p:blipFill rotWithShape="1">
          <a:blip r:embed="rId3">
            <a:alphaModFix/>
          </a:blip>
          <a:srcRect b="0" l="23701" r="14910" t="0"/>
          <a:stretch/>
        </p:blipFill>
        <p:spPr>
          <a:xfrm>
            <a:off x="4530700" y="0"/>
            <a:ext cx="46895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3666750" y="76200"/>
            <a:ext cx="5395173" cy="2795013"/>
          </a:xfrm>
          <a:prstGeom prst="rect">
            <a:avLst/>
          </a:prstGeom>
          <a:noFill/>
          <a:ln>
            <a:noFill/>
          </a:ln>
        </p:spPr>
      </p:pic>
      <p:pic>
        <p:nvPicPr>
          <p:cNvPr id="147" name="Google Shape;147;p25"/>
          <p:cNvPicPr preferRelativeResize="0"/>
          <p:nvPr/>
        </p:nvPicPr>
        <p:blipFill>
          <a:blip r:embed="rId4">
            <a:alphaModFix/>
          </a:blip>
          <a:stretch>
            <a:fillRect/>
          </a:stretch>
        </p:blipFill>
        <p:spPr>
          <a:xfrm>
            <a:off x="68025" y="2415650"/>
            <a:ext cx="3377725" cy="2577125"/>
          </a:xfrm>
          <a:prstGeom prst="rect">
            <a:avLst/>
          </a:prstGeom>
          <a:noFill/>
          <a:ln>
            <a:noFill/>
          </a:ln>
        </p:spPr>
      </p:pic>
      <p:sp>
        <p:nvSpPr>
          <p:cNvPr id="148" name="Google Shape;148;p25"/>
          <p:cNvSpPr txBox="1"/>
          <p:nvPr/>
        </p:nvSpPr>
        <p:spPr>
          <a:xfrm>
            <a:off x="371550" y="268325"/>
            <a:ext cx="3074100" cy="193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Collisions Over The Years</a:t>
            </a:r>
            <a:endParaRPr sz="18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Average collisions over the years shows a </a:t>
            </a:r>
            <a:r>
              <a:rPr b="1" lang="en" sz="1200">
                <a:latin typeface="Open Sans"/>
                <a:ea typeface="Open Sans"/>
                <a:cs typeface="Open Sans"/>
                <a:sym typeface="Open Sans"/>
              </a:rPr>
              <a:t>downward trend from 2006 to 2011</a:t>
            </a:r>
            <a:r>
              <a:rPr lang="en" sz="1200">
                <a:latin typeface="Open Sans"/>
                <a:ea typeface="Open Sans"/>
                <a:cs typeface="Open Sans"/>
                <a:sym typeface="Open Sans"/>
              </a:rPr>
              <a:t> followed by an </a:t>
            </a:r>
            <a:r>
              <a:rPr b="1" lang="en" sz="1200">
                <a:latin typeface="Open Sans"/>
                <a:ea typeface="Open Sans"/>
                <a:cs typeface="Open Sans"/>
                <a:sym typeface="Open Sans"/>
              </a:rPr>
              <a:t>upward pattern till 2016</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a:t>
            </a:r>
            <a:r>
              <a:rPr b="1" lang="en" sz="1200">
                <a:latin typeface="Open Sans"/>
                <a:ea typeface="Open Sans"/>
                <a:cs typeface="Open Sans"/>
                <a:sym typeface="Open Sans"/>
              </a:rPr>
              <a:t>2017 to 2019, there is a sharp downward trend</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49" name="Google Shape;149;p25"/>
          <p:cNvSpPr txBox="1"/>
          <p:nvPr/>
        </p:nvSpPr>
        <p:spPr>
          <a:xfrm>
            <a:off x="3826525" y="2871225"/>
            <a:ext cx="5235300" cy="205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Avg Severity Rate Over The Years</a:t>
            </a:r>
            <a:endParaRPr sz="18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Sharp increase from 2005-2006 followed by slump till 2008</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Small increase till 2009, then sharp downward trend till 2011</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Sharp Increase till 2012 followed by downward pattern till 2015</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2015, sharp upward trend </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82063" y="48250"/>
            <a:ext cx="2858537" cy="2140049"/>
          </a:xfrm>
          <a:prstGeom prst="rect">
            <a:avLst/>
          </a:prstGeom>
          <a:noFill/>
          <a:ln>
            <a:noFill/>
          </a:ln>
        </p:spPr>
      </p:pic>
      <p:pic>
        <p:nvPicPr>
          <p:cNvPr id="155" name="Google Shape;155;p26"/>
          <p:cNvPicPr preferRelativeResize="0"/>
          <p:nvPr/>
        </p:nvPicPr>
        <p:blipFill>
          <a:blip r:embed="rId4">
            <a:alphaModFix/>
          </a:blip>
          <a:stretch>
            <a:fillRect/>
          </a:stretch>
        </p:blipFill>
        <p:spPr>
          <a:xfrm>
            <a:off x="2940600" y="67150"/>
            <a:ext cx="6073974" cy="2169273"/>
          </a:xfrm>
          <a:prstGeom prst="rect">
            <a:avLst/>
          </a:prstGeom>
          <a:noFill/>
          <a:ln>
            <a:noFill/>
          </a:ln>
        </p:spPr>
      </p:pic>
      <p:pic>
        <p:nvPicPr>
          <p:cNvPr id="156" name="Google Shape;156;p26"/>
          <p:cNvPicPr preferRelativeResize="0"/>
          <p:nvPr/>
        </p:nvPicPr>
        <p:blipFill>
          <a:blip r:embed="rId5">
            <a:alphaModFix/>
          </a:blip>
          <a:stretch>
            <a:fillRect/>
          </a:stretch>
        </p:blipFill>
        <p:spPr>
          <a:xfrm>
            <a:off x="82075" y="2863075"/>
            <a:ext cx="5644075" cy="2169275"/>
          </a:xfrm>
          <a:prstGeom prst="rect">
            <a:avLst/>
          </a:prstGeom>
          <a:noFill/>
          <a:ln>
            <a:noFill/>
          </a:ln>
        </p:spPr>
      </p:pic>
      <p:sp>
        <p:nvSpPr>
          <p:cNvPr id="157" name="Google Shape;157;p26"/>
          <p:cNvSpPr txBox="1"/>
          <p:nvPr/>
        </p:nvSpPr>
        <p:spPr>
          <a:xfrm>
            <a:off x="5802350" y="2971900"/>
            <a:ext cx="3214800" cy="1949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Avg Yearly/Weekly/Monthly Collision Rates Across Time</a:t>
            </a:r>
            <a:endParaRPr sz="18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Points </a:t>
            </a:r>
            <a:r>
              <a:rPr b="1" lang="en" sz="1200">
                <a:latin typeface="Open Sans"/>
                <a:ea typeface="Open Sans"/>
                <a:cs typeface="Open Sans"/>
                <a:sym typeface="Open Sans"/>
              </a:rPr>
              <a:t>higher in value represent more severe collisions</a:t>
            </a:r>
            <a:r>
              <a:rPr lang="en" sz="1200">
                <a:latin typeface="Open Sans"/>
                <a:ea typeface="Open Sans"/>
                <a:cs typeface="Open Sans"/>
                <a:sym typeface="Open Sans"/>
              </a:rPr>
              <a:t>. All points have </a:t>
            </a:r>
            <a:r>
              <a:rPr b="1" lang="en" sz="1200">
                <a:latin typeface="Open Sans"/>
                <a:ea typeface="Open Sans"/>
                <a:cs typeface="Open Sans"/>
                <a:sym typeface="Open Sans"/>
              </a:rPr>
              <a:t>values closer to 0 due to class imbalance</a:t>
            </a:r>
            <a:r>
              <a:rPr lang="en" sz="1200">
                <a:latin typeface="Open Sans"/>
                <a:ea typeface="Open Sans"/>
                <a:cs typeface="Open Sans"/>
                <a:sym typeface="Open Sans"/>
              </a:rPr>
              <a:t>. Due to the much larger proportion of non-severe cases, an </a:t>
            </a:r>
            <a:r>
              <a:rPr b="1" lang="en" sz="1200">
                <a:latin typeface="Open Sans"/>
                <a:ea typeface="Open Sans"/>
                <a:cs typeface="Open Sans"/>
                <a:sym typeface="Open Sans"/>
              </a:rPr>
              <a:t>averaged point is likely to be skewed towards 0</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58" name="Google Shape;158;p26"/>
          <p:cNvSpPr txBox="1"/>
          <p:nvPr/>
        </p:nvSpPr>
        <p:spPr>
          <a:xfrm>
            <a:off x="82075" y="2290550"/>
            <a:ext cx="8932500" cy="518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Average severity rate (top left) is </a:t>
            </a:r>
            <a:r>
              <a:rPr b="1" lang="en" sz="1200">
                <a:latin typeface="Open Sans"/>
                <a:ea typeface="Open Sans"/>
                <a:cs typeface="Open Sans"/>
                <a:sym typeface="Open Sans"/>
              </a:rPr>
              <a:t>distinctly higher during July and August</a:t>
            </a:r>
            <a:r>
              <a:rPr lang="en" sz="1200">
                <a:latin typeface="Open Sans"/>
                <a:ea typeface="Open Sans"/>
                <a:cs typeface="Open Sans"/>
                <a:sym typeface="Open Sans"/>
              </a:rPr>
              <a:t>. </a:t>
            </a:r>
            <a:r>
              <a:rPr b="1" lang="en" sz="1200">
                <a:latin typeface="Open Sans"/>
                <a:ea typeface="Open Sans"/>
                <a:cs typeface="Open Sans"/>
                <a:sym typeface="Open Sans"/>
              </a:rPr>
              <a:t>April to June</a:t>
            </a:r>
            <a:r>
              <a:rPr lang="en" sz="1200">
                <a:latin typeface="Open Sans"/>
                <a:ea typeface="Open Sans"/>
                <a:cs typeface="Open Sans"/>
                <a:sym typeface="Open Sans"/>
              </a:rPr>
              <a:t> as well as winter months of </a:t>
            </a:r>
            <a:r>
              <a:rPr b="1" lang="en" sz="1200">
                <a:latin typeface="Open Sans"/>
                <a:ea typeface="Open Sans"/>
                <a:cs typeface="Open Sans"/>
                <a:sym typeface="Open Sans"/>
              </a:rPr>
              <a:t>Feb and Dec</a:t>
            </a:r>
            <a:r>
              <a:rPr lang="en" sz="1200">
                <a:latin typeface="Open Sans"/>
                <a:ea typeface="Open Sans"/>
                <a:cs typeface="Open Sans"/>
                <a:sym typeface="Open Sans"/>
              </a:rPr>
              <a:t> see the </a:t>
            </a:r>
            <a:r>
              <a:rPr b="1" lang="en" sz="1200">
                <a:latin typeface="Open Sans"/>
                <a:ea typeface="Open Sans"/>
                <a:cs typeface="Open Sans"/>
                <a:sym typeface="Open Sans"/>
              </a:rPr>
              <a:t>lowest rates</a:t>
            </a:r>
            <a:r>
              <a:rPr lang="en" sz="1200">
                <a:latin typeface="Open Sans"/>
                <a:ea typeface="Open Sans"/>
                <a:cs typeface="Open Sans"/>
                <a:sym typeface="Open Sans"/>
              </a:rPr>
              <a:t>. Average monthly and weekly plots (top right) shows </a:t>
            </a:r>
            <a:r>
              <a:rPr b="1" lang="en" sz="1200">
                <a:latin typeface="Open Sans"/>
                <a:ea typeface="Open Sans"/>
                <a:cs typeface="Open Sans"/>
                <a:sym typeface="Open Sans"/>
              </a:rPr>
              <a:t>indistinct peaks</a:t>
            </a:r>
            <a:r>
              <a:rPr lang="en" sz="1200">
                <a:latin typeface="Open Sans"/>
                <a:ea typeface="Open Sans"/>
                <a:cs typeface="Open Sans"/>
                <a:sym typeface="Open Sans"/>
              </a:rPr>
              <a:t>. </a:t>
            </a:r>
            <a:endParaRPr sz="12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4489925" y="180866"/>
            <a:ext cx="4501676" cy="2295959"/>
          </a:xfrm>
          <a:prstGeom prst="rect">
            <a:avLst/>
          </a:prstGeom>
          <a:noFill/>
          <a:ln>
            <a:noFill/>
          </a:ln>
        </p:spPr>
      </p:pic>
      <p:pic>
        <p:nvPicPr>
          <p:cNvPr id="164" name="Google Shape;164;p27"/>
          <p:cNvPicPr preferRelativeResize="0"/>
          <p:nvPr/>
        </p:nvPicPr>
        <p:blipFill>
          <a:blip r:embed="rId4">
            <a:alphaModFix/>
          </a:blip>
          <a:stretch>
            <a:fillRect/>
          </a:stretch>
        </p:blipFill>
        <p:spPr>
          <a:xfrm>
            <a:off x="4406725" y="2766600"/>
            <a:ext cx="4666951" cy="1963346"/>
          </a:xfrm>
          <a:prstGeom prst="rect">
            <a:avLst/>
          </a:prstGeom>
          <a:noFill/>
          <a:ln>
            <a:noFill/>
          </a:ln>
        </p:spPr>
      </p:pic>
      <p:sp>
        <p:nvSpPr>
          <p:cNvPr id="165" name="Google Shape;165;p27"/>
          <p:cNvSpPr txBox="1"/>
          <p:nvPr/>
        </p:nvSpPr>
        <p:spPr>
          <a:xfrm>
            <a:off x="2562325" y="3244375"/>
            <a:ext cx="1844400" cy="915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Hour </a:t>
            </a:r>
            <a:r>
              <a:rPr b="1" lang="en" sz="1200">
                <a:latin typeface="Open Sans"/>
                <a:ea typeface="Open Sans"/>
                <a:cs typeface="Open Sans"/>
                <a:sym typeface="Open Sans"/>
              </a:rPr>
              <a:t>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249.5802</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23</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66" name="Google Shape;166;p27"/>
          <p:cNvSpPr txBox="1"/>
          <p:nvPr/>
        </p:nvSpPr>
        <p:spPr>
          <a:xfrm>
            <a:off x="2562325" y="903600"/>
            <a:ext cx="1785000" cy="10653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Day of month </a:t>
            </a:r>
            <a:r>
              <a:rPr b="1" lang="en" sz="1200">
                <a:latin typeface="Open Sans"/>
                <a:ea typeface="Open Sans"/>
                <a:cs typeface="Open Sans"/>
                <a:sym typeface="Open Sans"/>
              </a:rPr>
              <a:t> 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14.2364</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30</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0.99</a:t>
            </a:r>
            <a:endParaRPr sz="1200">
              <a:latin typeface="Open Sans"/>
              <a:ea typeface="Open Sans"/>
              <a:cs typeface="Open Sans"/>
              <a:sym typeface="Open Sans"/>
            </a:endParaRPr>
          </a:p>
        </p:txBody>
      </p:sp>
      <p:sp>
        <p:nvSpPr>
          <p:cNvPr id="167" name="Google Shape;167;p27"/>
          <p:cNvSpPr txBox="1"/>
          <p:nvPr/>
        </p:nvSpPr>
        <p:spPr>
          <a:xfrm>
            <a:off x="220325" y="76200"/>
            <a:ext cx="2190900" cy="48849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Chi-squared test for independence</a:t>
            </a:r>
            <a:r>
              <a:rPr lang="en" sz="1200">
                <a:latin typeface="Open Sans"/>
                <a:ea typeface="Open Sans"/>
                <a:cs typeface="Open Sans"/>
                <a:sym typeface="Open Sans"/>
              </a:rPr>
              <a:t> between day of month and severity suggests a </a:t>
            </a:r>
            <a:r>
              <a:rPr b="1" lang="en" sz="1200">
                <a:latin typeface="Open Sans"/>
                <a:ea typeface="Open Sans"/>
                <a:cs typeface="Open Sans"/>
                <a:sym typeface="Open Sans"/>
              </a:rPr>
              <a:t>weak </a:t>
            </a:r>
            <a:r>
              <a:rPr b="1" lang="en" sz="1200">
                <a:latin typeface="Open Sans"/>
                <a:ea typeface="Open Sans"/>
                <a:cs typeface="Open Sans"/>
                <a:sym typeface="Open Sans"/>
              </a:rPr>
              <a:t>association</a:t>
            </a:r>
            <a:r>
              <a:rPr lang="en" sz="1200">
                <a:latin typeface="Open Sans"/>
                <a:ea typeface="Open Sans"/>
                <a:cs typeface="Open Sans"/>
                <a:sym typeface="Open Sans"/>
              </a:rPr>
              <a:t>. Hour vs severity suggests a </a:t>
            </a:r>
            <a:r>
              <a:rPr b="1" lang="en" sz="1200">
                <a:latin typeface="Open Sans"/>
                <a:ea typeface="Open Sans"/>
                <a:cs typeface="Open Sans"/>
                <a:sym typeface="Open Sans"/>
              </a:rPr>
              <a:t>strong relationship.</a:t>
            </a:r>
            <a:endParaRPr b="1"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Curve for non-severe (top left) moving avg has a </a:t>
            </a:r>
            <a:r>
              <a:rPr b="1" lang="en" sz="1200">
                <a:latin typeface="Open Sans"/>
                <a:ea typeface="Open Sans"/>
                <a:cs typeface="Open Sans"/>
                <a:sym typeface="Open Sans"/>
              </a:rPr>
              <a:t>smoother downward trend</a:t>
            </a:r>
            <a:r>
              <a:rPr lang="en" sz="1200">
                <a:latin typeface="Open Sans"/>
                <a:ea typeface="Open Sans"/>
                <a:cs typeface="Open Sans"/>
                <a:sym typeface="Open Sans"/>
              </a:rPr>
              <a:t>. The severe trend sees </a:t>
            </a:r>
            <a:r>
              <a:rPr b="1" lang="en" sz="1200">
                <a:latin typeface="Open Sans"/>
                <a:ea typeface="Open Sans"/>
                <a:cs typeface="Open Sans"/>
                <a:sym typeface="Open Sans"/>
              </a:rPr>
              <a:t>fluctuations during the early days </a:t>
            </a:r>
            <a:r>
              <a:rPr lang="en" sz="1200">
                <a:latin typeface="Open Sans"/>
                <a:ea typeface="Open Sans"/>
                <a:cs typeface="Open Sans"/>
                <a:sym typeface="Open Sans"/>
              </a:rPr>
              <a:t>but has a </a:t>
            </a:r>
            <a:r>
              <a:rPr b="1" lang="en" sz="1200">
                <a:latin typeface="Open Sans"/>
                <a:ea typeface="Open Sans"/>
                <a:cs typeface="Open Sans"/>
                <a:sym typeface="Open Sans"/>
              </a:rPr>
              <a:t>downward trend from day 15</a:t>
            </a:r>
            <a:r>
              <a:rPr lang="en" sz="1200">
                <a:latin typeface="Open Sans"/>
                <a:ea typeface="Open Sans"/>
                <a:cs typeface="Open Sans"/>
                <a:sym typeface="Open Sans"/>
              </a:rPr>
              <a:t> onwards.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In the bottom plots, </a:t>
            </a:r>
            <a:r>
              <a:rPr b="1" lang="en" sz="1200">
                <a:latin typeface="Open Sans"/>
                <a:ea typeface="Open Sans"/>
                <a:cs typeface="Open Sans"/>
                <a:sym typeface="Open Sans"/>
              </a:rPr>
              <a:t>Friday (4) sees the highest avg collisions</a:t>
            </a:r>
            <a:r>
              <a:rPr lang="en" sz="1200">
                <a:latin typeface="Open Sans"/>
                <a:ea typeface="Open Sans"/>
                <a:cs typeface="Open Sans"/>
                <a:sym typeface="Open Sans"/>
              </a:rPr>
              <a:t> while </a:t>
            </a:r>
            <a:r>
              <a:rPr b="1" lang="en" sz="1200">
                <a:latin typeface="Open Sans"/>
                <a:ea typeface="Open Sans"/>
                <a:cs typeface="Open Sans"/>
                <a:sym typeface="Open Sans"/>
              </a:rPr>
              <a:t>Sunday (6) sees the lowest</a:t>
            </a:r>
            <a:r>
              <a:rPr lang="en" sz="1200">
                <a:latin typeface="Open Sans"/>
                <a:ea typeface="Open Sans"/>
                <a:cs typeface="Open Sans"/>
                <a:sym typeface="Open Sans"/>
              </a:rPr>
              <a:t>. Trends for severe and non-severe cases are identical.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8"/>
          <p:cNvPicPr preferRelativeResize="0"/>
          <p:nvPr/>
        </p:nvPicPr>
        <p:blipFill>
          <a:blip r:embed="rId3">
            <a:alphaModFix/>
          </a:blip>
          <a:stretch>
            <a:fillRect/>
          </a:stretch>
        </p:blipFill>
        <p:spPr>
          <a:xfrm>
            <a:off x="4176000" y="620375"/>
            <a:ext cx="4598425" cy="3603075"/>
          </a:xfrm>
          <a:prstGeom prst="rect">
            <a:avLst/>
          </a:prstGeom>
          <a:noFill/>
          <a:ln>
            <a:noFill/>
          </a:ln>
        </p:spPr>
      </p:pic>
      <p:sp>
        <p:nvSpPr>
          <p:cNvPr id="173" name="Google Shape;173;p28"/>
          <p:cNvSpPr txBox="1"/>
          <p:nvPr/>
        </p:nvSpPr>
        <p:spPr>
          <a:xfrm>
            <a:off x="90425" y="94575"/>
            <a:ext cx="3536100" cy="491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800">
                <a:solidFill>
                  <a:schemeClr val="dk1"/>
                </a:solidFill>
                <a:highlight>
                  <a:srgbClr val="FFFFFF"/>
                </a:highlight>
                <a:latin typeface="Open Sans"/>
                <a:ea typeface="Open Sans"/>
                <a:cs typeface="Open Sans"/>
                <a:sym typeface="Open Sans"/>
              </a:rPr>
              <a:t>Severity </a:t>
            </a:r>
            <a:r>
              <a:rPr lang="en" sz="1800">
                <a:solidFill>
                  <a:schemeClr val="dk1"/>
                </a:solidFill>
                <a:highlight>
                  <a:srgbClr val="FFFFFF"/>
                </a:highlight>
                <a:latin typeface="Open Sans"/>
                <a:ea typeface="Open Sans"/>
                <a:cs typeface="Open Sans"/>
                <a:sym typeface="Open Sans"/>
              </a:rPr>
              <a:t>R</a:t>
            </a:r>
            <a:r>
              <a:rPr lang="en" sz="1800">
                <a:solidFill>
                  <a:schemeClr val="dk1"/>
                </a:solidFill>
                <a:highlight>
                  <a:srgbClr val="FFFFFF"/>
                </a:highlight>
                <a:latin typeface="Open Sans"/>
                <a:ea typeface="Open Sans"/>
                <a:cs typeface="Open Sans"/>
                <a:sym typeface="Open Sans"/>
              </a:rPr>
              <a:t>ate </a:t>
            </a:r>
            <a:r>
              <a:rPr lang="en" sz="1800">
                <a:solidFill>
                  <a:schemeClr val="dk1"/>
                </a:solidFill>
                <a:highlight>
                  <a:srgbClr val="FFFFFF"/>
                </a:highlight>
                <a:latin typeface="Open Sans"/>
                <a:ea typeface="Open Sans"/>
                <a:cs typeface="Open Sans"/>
                <a:sym typeface="Open Sans"/>
              </a:rPr>
              <a:t>A</a:t>
            </a:r>
            <a:r>
              <a:rPr lang="en" sz="1800">
                <a:solidFill>
                  <a:schemeClr val="dk1"/>
                </a:solidFill>
                <a:highlight>
                  <a:srgbClr val="FFFFFF"/>
                </a:highlight>
                <a:latin typeface="Open Sans"/>
                <a:ea typeface="Open Sans"/>
                <a:cs typeface="Open Sans"/>
                <a:sym typeface="Open Sans"/>
              </a:rPr>
              <a:t>cross </a:t>
            </a:r>
            <a:r>
              <a:rPr lang="en" sz="1800">
                <a:solidFill>
                  <a:schemeClr val="dk1"/>
                </a:solidFill>
                <a:highlight>
                  <a:srgbClr val="FFFFFF"/>
                </a:highlight>
                <a:latin typeface="Open Sans"/>
                <a:ea typeface="Open Sans"/>
                <a:cs typeface="Open Sans"/>
                <a:sym typeface="Open Sans"/>
              </a:rPr>
              <a:t>H</a:t>
            </a:r>
            <a:r>
              <a:rPr lang="en" sz="1800">
                <a:solidFill>
                  <a:schemeClr val="dk1"/>
                </a:solidFill>
                <a:highlight>
                  <a:srgbClr val="FFFFFF"/>
                </a:highlight>
                <a:latin typeface="Open Sans"/>
                <a:ea typeface="Open Sans"/>
                <a:cs typeface="Open Sans"/>
                <a:sym typeface="Open Sans"/>
              </a:rPr>
              <a:t>our of the </a:t>
            </a:r>
            <a:r>
              <a:rPr lang="en" sz="1800">
                <a:solidFill>
                  <a:schemeClr val="dk1"/>
                </a:solidFill>
                <a:highlight>
                  <a:srgbClr val="FFFFFF"/>
                </a:highlight>
                <a:latin typeface="Open Sans"/>
                <a:ea typeface="Open Sans"/>
                <a:cs typeface="Open Sans"/>
                <a:sym typeface="Open Sans"/>
              </a:rPr>
              <a:t>D</a:t>
            </a:r>
            <a:r>
              <a:rPr lang="en" sz="1800">
                <a:solidFill>
                  <a:schemeClr val="dk1"/>
                </a:solidFill>
                <a:highlight>
                  <a:srgbClr val="FFFFFF"/>
                </a:highlight>
                <a:latin typeface="Open Sans"/>
                <a:ea typeface="Open Sans"/>
                <a:cs typeface="Open Sans"/>
                <a:sym typeface="Open Sans"/>
              </a:rPr>
              <a:t>ay</a:t>
            </a:r>
            <a:endParaRPr sz="18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a:t>
            </a:r>
            <a:r>
              <a:rPr lang="en" sz="1200">
                <a:solidFill>
                  <a:schemeClr val="dk1"/>
                </a:solidFill>
                <a:highlight>
                  <a:srgbClr val="FFFFFF"/>
                </a:highlight>
                <a:latin typeface="Open Sans"/>
                <a:ea typeface="Open Sans"/>
                <a:cs typeface="Open Sans"/>
                <a:sym typeface="Open Sans"/>
              </a:rPr>
              <a:t>ourly average severity collision rates shown with ‘0’ indicating 12am and ‘23’ indicating 11pm.</a:t>
            </a:r>
            <a:endParaRPr sz="1200">
              <a:solidFill>
                <a:schemeClr val="dk1"/>
              </a:solidFill>
              <a:highlight>
                <a:srgbClr val="FFFFFF"/>
              </a:highlight>
              <a:latin typeface="Open Sans"/>
              <a:ea typeface="Open Sans"/>
              <a:cs typeface="Open Sans"/>
              <a:sym typeface="Open Sans"/>
            </a:endParaRPr>
          </a:p>
          <a:p>
            <a:pPr indent="0" lvl="0" marL="45720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Hours between </a:t>
            </a:r>
            <a:r>
              <a:rPr b="1" lang="en" sz="1200">
                <a:solidFill>
                  <a:schemeClr val="dk1"/>
                </a:solidFill>
                <a:highlight>
                  <a:srgbClr val="FFFFFF"/>
                </a:highlight>
                <a:latin typeface="Open Sans"/>
                <a:ea typeface="Open Sans"/>
                <a:cs typeface="Open Sans"/>
                <a:sym typeface="Open Sans"/>
              </a:rPr>
              <a:t>1am and 6am</a:t>
            </a:r>
            <a:r>
              <a:rPr lang="en" sz="1200">
                <a:solidFill>
                  <a:schemeClr val="dk1"/>
                </a:solidFill>
                <a:highlight>
                  <a:srgbClr val="FFFFFF"/>
                </a:highlight>
                <a:latin typeface="Open Sans"/>
                <a:ea typeface="Open Sans"/>
                <a:cs typeface="Open Sans"/>
                <a:sym typeface="Open Sans"/>
              </a:rPr>
              <a:t> see a </a:t>
            </a:r>
            <a:r>
              <a:rPr b="1" lang="en" sz="1200">
                <a:solidFill>
                  <a:schemeClr val="dk1"/>
                </a:solidFill>
                <a:highlight>
                  <a:srgbClr val="FFFFFF"/>
                </a:highlight>
                <a:latin typeface="Open Sans"/>
                <a:ea typeface="Open Sans"/>
                <a:cs typeface="Open Sans"/>
                <a:sym typeface="Open Sans"/>
              </a:rPr>
              <a:t>higher rate of severe collisions</a:t>
            </a:r>
            <a:r>
              <a:rPr lang="en" sz="1200">
                <a:solidFill>
                  <a:schemeClr val="dk1"/>
                </a:solidFill>
                <a:highlight>
                  <a:srgbClr val="FFFFFF"/>
                </a:highlight>
                <a:latin typeface="Open Sans"/>
                <a:ea typeface="Open Sans"/>
                <a:cs typeface="Open Sans"/>
                <a:sym typeface="Open Sans"/>
              </a:rPr>
              <a:t>. The case is similar for 4pm-6pm, 9pm and 11pm.</a:t>
            </a:r>
            <a:endParaRPr sz="1200">
              <a:solidFill>
                <a:schemeClr val="dk1"/>
              </a:solidFill>
              <a:highlight>
                <a:srgbClr val="FFFFFF"/>
              </a:highlight>
              <a:latin typeface="Open Sans"/>
              <a:ea typeface="Open Sans"/>
              <a:cs typeface="Open Sans"/>
              <a:sym typeface="Open Sans"/>
            </a:endParaRPr>
          </a:p>
          <a:p>
            <a:pPr indent="0" lvl="0" marL="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Surprisingly the </a:t>
            </a:r>
            <a:r>
              <a:rPr b="1" lang="en" sz="1200">
                <a:solidFill>
                  <a:schemeClr val="dk1"/>
                </a:solidFill>
                <a:highlight>
                  <a:srgbClr val="FFFFFF"/>
                </a:highlight>
                <a:latin typeface="Open Sans"/>
                <a:ea typeface="Open Sans"/>
                <a:cs typeface="Open Sans"/>
                <a:sym typeface="Open Sans"/>
              </a:rPr>
              <a:t>the lowest rate is seen at 12am</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indent="0" lvl="0" marL="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Hours </a:t>
            </a:r>
            <a:r>
              <a:rPr b="1" lang="en" sz="1200">
                <a:solidFill>
                  <a:schemeClr val="dk1"/>
                </a:solidFill>
                <a:highlight>
                  <a:srgbClr val="FFFFFF"/>
                </a:highlight>
                <a:latin typeface="Open Sans"/>
                <a:ea typeface="Open Sans"/>
                <a:cs typeface="Open Sans"/>
                <a:sym typeface="Open Sans"/>
              </a:rPr>
              <a:t>between 8am and 3pm see the lowest severe collision rates</a:t>
            </a:r>
            <a:r>
              <a:rPr lang="en" sz="1200">
                <a:solidFill>
                  <a:schemeClr val="dk1"/>
                </a:solidFill>
                <a:highlight>
                  <a:srgbClr val="FFFFFF"/>
                </a:highlight>
                <a:latin typeface="Open Sans"/>
                <a:ea typeface="Open Sans"/>
                <a:cs typeface="Open Sans"/>
                <a:sym typeface="Open Sans"/>
              </a:rPr>
              <a:t> which is somewhat expected since light conditions tend to be favorable during this period.</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Multivariate Analysis</a:t>
            </a:r>
            <a:endParaRPr/>
          </a:p>
        </p:txBody>
      </p:sp>
      <p:pic>
        <p:nvPicPr>
          <p:cNvPr id="179" name="Google Shape;179;p29"/>
          <p:cNvPicPr preferRelativeResize="0"/>
          <p:nvPr/>
        </p:nvPicPr>
        <p:blipFill rotWithShape="1">
          <a:blip r:embed="rId3">
            <a:alphaModFix/>
          </a:blip>
          <a:srcRect b="0" l="23138" r="21333" t="0"/>
          <a:stretch/>
        </p:blipFill>
        <p:spPr>
          <a:xfrm>
            <a:off x="4572000" y="0"/>
            <a:ext cx="457199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0"/>
          <p:cNvPicPr preferRelativeResize="0"/>
          <p:nvPr/>
        </p:nvPicPr>
        <p:blipFill>
          <a:blip r:embed="rId3">
            <a:alphaModFix/>
          </a:blip>
          <a:stretch>
            <a:fillRect/>
          </a:stretch>
        </p:blipFill>
        <p:spPr>
          <a:xfrm>
            <a:off x="5440340" y="0"/>
            <a:ext cx="3703634" cy="1643300"/>
          </a:xfrm>
          <a:prstGeom prst="rect">
            <a:avLst/>
          </a:prstGeom>
          <a:noFill/>
          <a:ln>
            <a:noFill/>
          </a:ln>
        </p:spPr>
      </p:pic>
      <p:pic>
        <p:nvPicPr>
          <p:cNvPr id="185" name="Google Shape;185;p30"/>
          <p:cNvPicPr preferRelativeResize="0"/>
          <p:nvPr/>
        </p:nvPicPr>
        <p:blipFill>
          <a:blip r:embed="rId4">
            <a:alphaModFix/>
          </a:blip>
          <a:stretch>
            <a:fillRect/>
          </a:stretch>
        </p:blipFill>
        <p:spPr>
          <a:xfrm>
            <a:off x="5440313" y="1710850"/>
            <a:ext cx="3703688" cy="1643300"/>
          </a:xfrm>
          <a:prstGeom prst="rect">
            <a:avLst/>
          </a:prstGeom>
          <a:noFill/>
          <a:ln>
            <a:noFill/>
          </a:ln>
        </p:spPr>
      </p:pic>
      <p:pic>
        <p:nvPicPr>
          <p:cNvPr id="186" name="Google Shape;186;p30"/>
          <p:cNvPicPr preferRelativeResize="0"/>
          <p:nvPr/>
        </p:nvPicPr>
        <p:blipFill>
          <a:blip r:embed="rId5">
            <a:alphaModFix/>
          </a:blip>
          <a:stretch>
            <a:fillRect/>
          </a:stretch>
        </p:blipFill>
        <p:spPr>
          <a:xfrm>
            <a:off x="5440348" y="3384600"/>
            <a:ext cx="3703649" cy="1643300"/>
          </a:xfrm>
          <a:prstGeom prst="rect">
            <a:avLst/>
          </a:prstGeom>
          <a:noFill/>
          <a:ln>
            <a:noFill/>
          </a:ln>
        </p:spPr>
      </p:pic>
      <p:sp>
        <p:nvSpPr>
          <p:cNvPr id="187" name="Google Shape;187;p30"/>
          <p:cNvSpPr txBox="1"/>
          <p:nvPr/>
        </p:nvSpPr>
        <p:spPr>
          <a:xfrm>
            <a:off x="2639825" y="316750"/>
            <a:ext cx="2571900" cy="1013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Weather vs Severity</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 492.9949</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88" name="Google Shape;188;p30"/>
          <p:cNvSpPr txBox="1"/>
          <p:nvPr/>
        </p:nvSpPr>
        <p:spPr>
          <a:xfrm>
            <a:off x="2639825" y="2033500"/>
            <a:ext cx="2571900" cy="964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Light Condition vs Severity</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 566.0597</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89" name="Google Shape;189;p30"/>
          <p:cNvSpPr txBox="1"/>
          <p:nvPr/>
        </p:nvSpPr>
        <p:spPr>
          <a:xfrm>
            <a:off x="2639825" y="3701350"/>
            <a:ext cx="2571900" cy="964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Road Condition vs Severity</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value:511.8966</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3</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0" name="Google Shape;190;p30"/>
          <p:cNvSpPr txBox="1"/>
          <p:nvPr/>
        </p:nvSpPr>
        <p:spPr>
          <a:xfrm>
            <a:off x="220325" y="936800"/>
            <a:ext cx="2190900" cy="322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Chi-squared test for independence</a:t>
            </a:r>
            <a:r>
              <a:rPr lang="en">
                <a:latin typeface="Open Sans"/>
                <a:ea typeface="Open Sans"/>
                <a:cs typeface="Open Sans"/>
                <a:sym typeface="Open Sans"/>
              </a:rPr>
              <a:t> between weather-related variables and severity suggests a </a:t>
            </a:r>
            <a:r>
              <a:rPr b="1" lang="en">
                <a:latin typeface="Open Sans"/>
                <a:ea typeface="Open Sans"/>
                <a:cs typeface="Open Sans"/>
                <a:sym typeface="Open Sans"/>
              </a:rPr>
              <a:t>strong association</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However, bar graphs </a:t>
            </a:r>
            <a:r>
              <a:rPr b="1" lang="en">
                <a:latin typeface="Open Sans"/>
                <a:ea typeface="Open Sans"/>
                <a:cs typeface="Open Sans"/>
                <a:sym typeface="Open Sans"/>
              </a:rPr>
              <a:t>do not suggest</a:t>
            </a:r>
            <a:r>
              <a:rPr lang="en">
                <a:latin typeface="Open Sans"/>
                <a:ea typeface="Open Sans"/>
                <a:cs typeface="Open Sans"/>
                <a:sym typeface="Open Sans"/>
              </a:rPr>
              <a:t> an obvious relationship.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nvSpPr>
        <p:spPr>
          <a:xfrm>
            <a:off x="2613700" y="1078450"/>
            <a:ext cx="1880700" cy="1060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Address Type </a:t>
            </a:r>
            <a:r>
              <a:rPr b="1" lang="en" sz="1200">
                <a:latin typeface="Open Sans"/>
                <a:ea typeface="Open Sans"/>
                <a:cs typeface="Open Sans"/>
                <a:sym typeface="Open Sans"/>
              </a:rPr>
              <a:t>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443.8558</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1</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6" name="Google Shape;196;p31"/>
          <p:cNvSpPr txBox="1"/>
          <p:nvPr/>
        </p:nvSpPr>
        <p:spPr>
          <a:xfrm>
            <a:off x="2613700" y="3039050"/>
            <a:ext cx="1880700" cy="1060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Junction Type </a:t>
            </a:r>
            <a:r>
              <a:rPr b="1" lang="en" sz="1200">
                <a:latin typeface="Open Sans"/>
                <a:ea typeface="Open Sans"/>
                <a:cs typeface="Open Sans"/>
                <a:sym typeface="Open Sans"/>
              </a:rPr>
              <a:t>vs Severity</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547.7693</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6</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7" name="Google Shape;197;p31"/>
          <p:cNvSpPr txBox="1"/>
          <p:nvPr/>
        </p:nvSpPr>
        <p:spPr>
          <a:xfrm>
            <a:off x="220350" y="186700"/>
            <a:ext cx="2190900" cy="4639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Chi-squared test for independence</a:t>
            </a:r>
            <a:r>
              <a:rPr lang="en" sz="1200">
                <a:latin typeface="Open Sans"/>
                <a:ea typeface="Open Sans"/>
                <a:cs typeface="Open Sans"/>
                <a:sym typeface="Open Sans"/>
              </a:rPr>
              <a:t> for both Address Type and Junction Type against severity suggests a </a:t>
            </a:r>
            <a:r>
              <a:rPr b="1" lang="en" sz="1200">
                <a:latin typeface="Open Sans"/>
                <a:ea typeface="Open Sans"/>
                <a:cs typeface="Open Sans"/>
                <a:sym typeface="Open Sans"/>
              </a:rPr>
              <a:t>strong association</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The bar graphs for Address Type suggests that for the non-severe class, the </a:t>
            </a:r>
            <a:r>
              <a:rPr b="1" lang="en" sz="1200">
                <a:latin typeface="Open Sans"/>
                <a:ea typeface="Open Sans"/>
                <a:cs typeface="Open Sans"/>
                <a:sym typeface="Open Sans"/>
              </a:rPr>
              <a:t>‘block’ category is twice more frequent</a:t>
            </a:r>
            <a:r>
              <a:rPr lang="en" sz="1200">
                <a:latin typeface="Open Sans"/>
                <a:ea typeface="Open Sans"/>
                <a:cs typeface="Open Sans"/>
                <a:sym typeface="Open Sans"/>
              </a:rPr>
              <a:t> suggesting some association with severity.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Similarly, for Junction Type, </a:t>
            </a:r>
            <a:r>
              <a:rPr b="1" lang="en" sz="1200">
                <a:latin typeface="Open Sans"/>
                <a:ea typeface="Open Sans"/>
                <a:cs typeface="Open Sans"/>
                <a:sym typeface="Open Sans"/>
              </a:rPr>
              <a:t>‘mid-block’ is more frequent for non-severe</a:t>
            </a:r>
            <a:r>
              <a:rPr lang="en" sz="1200">
                <a:latin typeface="Open Sans"/>
                <a:ea typeface="Open Sans"/>
                <a:cs typeface="Open Sans"/>
                <a:sym typeface="Open Sans"/>
              </a:rPr>
              <a:t> instances whereas </a:t>
            </a:r>
            <a:r>
              <a:rPr b="1" lang="en" sz="1200">
                <a:latin typeface="Open Sans"/>
                <a:ea typeface="Open Sans"/>
                <a:cs typeface="Open Sans"/>
                <a:sym typeface="Open Sans"/>
              </a:rPr>
              <a:t>‘intersection’ is more frequent for severe</a:t>
            </a:r>
            <a:r>
              <a:rPr lang="en" sz="1200">
                <a:latin typeface="Open Sans"/>
                <a:ea typeface="Open Sans"/>
                <a:cs typeface="Open Sans"/>
                <a:sym typeface="Open Sans"/>
              </a:rPr>
              <a:t> cases.</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98" name="Google Shape;198;p31"/>
          <p:cNvPicPr preferRelativeResize="0"/>
          <p:nvPr/>
        </p:nvPicPr>
        <p:blipFill>
          <a:blip r:embed="rId3">
            <a:alphaModFix/>
          </a:blip>
          <a:stretch>
            <a:fillRect/>
          </a:stretch>
        </p:blipFill>
        <p:spPr>
          <a:xfrm>
            <a:off x="4620638" y="598550"/>
            <a:ext cx="4447161" cy="1973199"/>
          </a:xfrm>
          <a:prstGeom prst="rect">
            <a:avLst/>
          </a:prstGeom>
          <a:noFill/>
          <a:ln>
            <a:noFill/>
          </a:ln>
        </p:spPr>
      </p:pic>
      <p:pic>
        <p:nvPicPr>
          <p:cNvPr id="199" name="Google Shape;199;p31"/>
          <p:cNvPicPr preferRelativeResize="0"/>
          <p:nvPr/>
        </p:nvPicPr>
        <p:blipFill>
          <a:blip r:embed="rId4">
            <a:alphaModFix/>
          </a:blip>
          <a:stretch>
            <a:fillRect/>
          </a:stretch>
        </p:blipFill>
        <p:spPr>
          <a:xfrm>
            <a:off x="4525925" y="2733475"/>
            <a:ext cx="4541874" cy="2016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nvSpPr>
        <p:spPr>
          <a:xfrm>
            <a:off x="391800" y="341550"/>
            <a:ext cx="8438700" cy="46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70" name="Google Shape;70;p14"/>
          <p:cNvSpPr txBox="1"/>
          <p:nvPr>
            <p:ph type="title"/>
          </p:nvPr>
        </p:nvSpPr>
        <p:spPr>
          <a:xfrm>
            <a:off x="305675" y="1417475"/>
            <a:ext cx="4045200" cy="17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Care About Collision Severity?</a:t>
            </a:r>
            <a:endParaRPr/>
          </a:p>
        </p:txBody>
      </p:sp>
      <p:pic>
        <p:nvPicPr>
          <p:cNvPr id="71" name="Google Shape;71;p14"/>
          <p:cNvPicPr preferRelativeResize="0"/>
          <p:nvPr/>
        </p:nvPicPr>
        <p:blipFill rotWithShape="1">
          <a:blip r:embed="rId3">
            <a:alphaModFix/>
          </a:blip>
          <a:srcRect b="0" l="20727" r="20016" t="0"/>
          <a:stretch/>
        </p:blipFill>
        <p:spPr>
          <a:xfrm>
            <a:off x="4572000" y="0"/>
            <a:ext cx="457200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nvSpPr>
        <p:spPr>
          <a:xfrm>
            <a:off x="7630600" y="1965600"/>
            <a:ext cx="1457100" cy="2813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2.212</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-0.599, 0.603</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0.2055</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05" name="Google Shape;205;p32"/>
          <p:cNvSpPr txBox="1"/>
          <p:nvPr/>
        </p:nvSpPr>
        <p:spPr>
          <a:xfrm>
            <a:off x="56400" y="78200"/>
            <a:ext cx="9031200" cy="17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(Speed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traffic flow </a:t>
            </a:r>
            <a:r>
              <a:rPr b="1" lang="en">
                <a:latin typeface="Open Sans"/>
                <a:ea typeface="Open Sans"/>
                <a:cs typeface="Open Sans"/>
                <a:sym typeface="Open Sans"/>
              </a:rPr>
              <a:t>speed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via simulations using permutation replicates indicates that the </a:t>
            </a:r>
            <a:r>
              <a:rPr b="1" lang="en">
                <a:latin typeface="Open Sans"/>
                <a:ea typeface="Open Sans"/>
                <a:cs typeface="Open Sans"/>
                <a:sym typeface="Open Sans"/>
              </a:rPr>
              <a:t>probability of observing the actual difference in mean speed between severe and non-severe cases is significant</a:t>
            </a:r>
            <a:r>
              <a:rPr lang="en">
                <a:latin typeface="Open Sans"/>
                <a:ea typeface="Open Sans"/>
                <a:cs typeface="Open Sans"/>
                <a:sym typeface="Open Sans"/>
              </a:rPr>
              <a:t>, whereby validating the boxplot findings.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06" name="Google Shape;206;p32"/>
          <p:cNvPicPr preferRelativeResize="0"/>
          <p:nvPr/>
        </p:nvPicPr>
        <p:blipFill>
          <a:blip r:embed="rId3">
            <a:alphaModFix/>
          </a:blip>
          <a:stretch>
            <a:fillRect/>
          </a:stretch>
        </p:blipFill>
        <p:spPr>
          <a:xfrm>
            <a:off x="24199" y="1949238"/>
            <a:ext cx="3520526" cy="3042174"/>
          </a:xfrm>
          <a:prstGeom prst="rect">
            <a:avLst/>
          </a:prstGeom>
          <a:noFill/>
          <a:ln>
            <a:noFill/>
          </a:ln>
        </p:spPr>
      </p:pic>
      <p:pic>
        <p:nvPicPr>
          <p:cNvPr id="207" name="Google Shape;207;p32"/>
          <p:cNvPicPr preferRelativeResize="0"/>
          <p:nvPr/>
        </p:nvPicPr>
        <p:blipFill>
          <a:blip r:embed="rId4">
            <a:alphaModFix/>
          </a:blip>
          <a:stretch>
            <a:fillRect/>
          </a:stretch>
        </p:blipFill>
        <p:spPr>
          <a:xfrm>
            <a:off x="3544725" y="1972325"/>
            <a:ext cx="4085875" cy="273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nvSpPr>
        <p:spPr>
          <a:xfrm>
            <a:off x="7630600" y="1968200"/>
            <a:ext cx="1457100" cy="2813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0.0093</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-0.166,0.0168</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0.138</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13" name="Google Shape;213;p33"/>
          <p:cNvSpPr txBox="1"/>
          <p:nvPr/>
        </p:nvSpPr>
        <p:spPr>
          <a:xfrm>
            <a:off x="56400" y="78200"/>
            <a:ext cx="90312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(Road Length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a:t>
            </a:r>
            <a:r>
              <a:rPr b="1" lang="en">
                <a:latin typeface="Open Sans"/>
                <a:ea typeface="Open Sans"/>
                <a:cs typeface="Open Sans"/>
                <a:sym typeface="Open Sans"/>
              </a:rPr>
              <a:t>road length </a:t>
            </a:r>
            <a:r>
              <a:rPr b="1" lang="en">
                <a:latin typeface="Open Sans"/>
                <a:ea typeface="Open Sans"/>
                <a:cs typeface="Open Sans"/>
                <a:sym typeface="Open Sans"/>
              </a:rPr>
              <a:t>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b="1" lang="en">
                <a:latin typeface="Open Sans"/>
                <a:ea typeface="Open Sans"/>
                <a:cs typeface="Open Sans"/>
                <a:sym typeface="Open Sans"/>
              </a:rPr>
              <a:t>probability of observing the actual difference in mean road length between severe and non-severe cases is not significant</a:t>
            </a:r>
            <a:r>
              <a:rPr lang="en">
                <a:latin typeface="Open Sans"/>
                <a:ea typeface="Open Sans"/>
                <a:cs typeface="Open Sans"/>
                <a:sym typeface="Open Sans"/>
              </a:rPr>
              <a:t> (p-value &gt; 0.05)</a:t>
            </a:r>
            <a:endParaRPr>
              <a:latin typeface="Open Sans"/>
              <a:ea typeface="Open Sans"/>
              <a:cs typeface="Open Sans"/>
              <a:sym typeface="Open Sans"/>
            </a:endParaRPr>
          </a:p>
        </p:txBody>
      </p:sp>
      <p:pic>
        <p:nvPicPr>
          <p:cNvPr id="214" name="Google Shape;214;p33"/>
          <p:cNvPicPr preferRelativeResize="0"/>
          <p:nvPr/>
        </p:nvPicPr>
        <p:blipFill>
          <a:blip r:embed="rId3">
            <a:alphaModFix/>
          </a:blip>
          <a:stretch>
            <a:fillRect/>
          </a:stretch>
        </p:blipFill>
        <p:spPr>
          <a:xfrm>
            <a:off x="3620925" y="1968195"/>
            <a:ext cx="3933475" cy="2628905"/>
          </a:xfrm>
          <a:prstGeom prst="rect">
            <a:avLst/>
          </a:prstGeom>
          <a:noFill/>
          <a:ln>
            <a:noFill/>
          </a:ln>
        </p:spPr>
      </p:pic>
      <p:pic>
        <p:nvPicPr>
          <p:cNvPr id="215" name="Google Shape;215;p33"/>
          <p:cNvPicPr preferRelativeResize="0"/>
          <p:nvPr/>
        </p:nvPicPr>
        <p:blipFill>
          <a:blip r:embed="rId4">
            <a:alphaModFix/>
          </a:blip>
          <a:stretch>
            <a:fillRect/>
          </a:stretch>
        </p:blipFill>
        <p:spPr>
          <a:xfrm>
            <a:off x="152400" y="1968200"/>
            <a:ext cx="3392325" cy="29697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4"/>
          <p:cNvSpPr txBox="1"/>
          <p:nvPr/>
        </p:nvSpPr>
        <p:spPr>
          <a:xfrm>
            <a:off x="7630600" y="1965600"/>
            <a:ext cx="1457100" cy="2946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2.212</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-0.0601, 0.0597</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8.788e-6</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1" name="Google Shape;221;p34"/>
          <p:cNvSpPr txBox="1"/>
          <p:nvPr/>
        </p:nvSpPr>
        <p:spPr>
          <a:xfrm>
            <a:off x="56400" y="78200"/>
            <a:ext cx="90312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(Road Congestion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a:t>
            </a:r>
            <a:r>
              <a:rPr b="1" lang="en">
                <a:latin typeface="Open Sans"/>
                <a:ea typeface="Open Sans"/>
                <a:cs typeface="Open Sans"/>
                <a:sym typeface="Open Sans"/>
              </a:rPr>
              <a:t>road congestion</a:t>
            </a:r>
            <a:r>
              <a:rPr b="1" lang="en">
                <a:latin typeface="Open Sans"/>
                <a:ea typeface="Open Sans"/>
                <a:cs typeface="Open Sans"/>
                <a:sym typeface="Open Sans"/>
              </a:rPr>
              <a:t>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b="1" lang="en">
                <a:latin typeface="Open Sans"/>
                <a:ea typeface="Open Sans"/>
                <a:cs typeface="Open Sans"/>
                <a:sym typeface="Open Sans"/>
              </a:rPr>
              <a:t>probability of observing the actual difference in mean road congestion between severe and non-severe cases is significant</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22" name="Google Shape;222;p34"/>
          <p:cNvPicPr preferRelativeResize="0"/>
          <p:nvPr/>
        </p:nvPicPr>
        <p:blipFill>
          <a:blip r:embed="rId3">
            <a:alphaModFix/>
          </a:blip>
          <a:stretch>
            <a:fillRect/>
          </a:stretch>
        </p:blipFill>
        <p:spPr>
          <a:xfrm>
            <a:off x="3682850" y="1968200"/>
            <a:ext cx="3871675" cy="2536600"/>
          </a:xfrm>
          <a:prstGeom prst="rect">
            <a:avLst/>
          </a:prstGeom>
          <a:noFill/>
          <a:ln>
            <a:noFill/>
          </a:ln>
        </p:spPr>
      </p:pic>
      <p:pic>
        <p:nvPicPr>
          <p:cNvPr id="223" name="Google Shape;223;p34"/>
          <p:cNvPicPr preferRelativeResize="0"/>
          <p:nvPr/>
        </p:nvPicPr>
        <p:blipFill rotWithShape="1">
          <a:blip r:embed="rId4">
            <a:alphaModFix/>
          </a:blip>
          <a:srcRect b="0" l="50826" r="0" t="0"/>
          <a:stretch/>
        </p:blipFill>
        <p:spPr>
          <a:xfrm>
            <a:off x="48525" y="1965600"/>
            <a:ext cx="3656906" cy="281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243275" y="1450050"/>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and Evaluation</a:t>
            </a:r>
            <a:endParaRPr/>
          </a:p>
        </p:txBody>
      </p:sp>
      <p:pic>
        <p:nvPicPr>
          <p:cNvPr id="229" name="Google Shape;229;p35"/>
          <p:cNvPicPr preferRelativeResize="0"/>
          <p:nvPr/>
        </p:nvPicPr>
        <p:blipFill rotWithShape="1">
          <a:blip r:embed="rId3">
            <a:alphaModFix/>
          </a:blip>
          <a:srcRect b="0" l="30616" r="23275" t="0"/>
          <a:stretch/>
        </p:blipFill>
        <p:spPr>
          <a:xfrm>
            <a:off x="4572000" y="0"/>
            <a:ext cx="4572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120825" y="-57500"/>
            <a:ext cx="8520600" cy="831300"/>
          </a:xfrm>
          <a:prstGeom prst="rect">
            <a:avLst/>
          </a:prstGeom>
        </p:spPr>
        <p:txBody>
          <a:bodyPr anchorCtr="0" anchor="b" bIns="91425" lIns="91425" spcFirstLastPara="1" rIns="91425" wrap="square" tIns="91425">
            <a:noAutofit/>
          </a:bodyPr>
          <a:lstStyle/>
          <a:p>
            <a:pPr indent="0" lvl="0" marL="0" rtl="0" algn="l">
              <a:lnSpc>
                <a:spcPct val="20000"/>
              </a:lnSpc>
              <a:spcBef>
                <a:spcPts val="0"/>
              </a:spcBef>
              <a:spcAft>
                <a:spcPts val="0"/>
              </a:spcAft>
              <a:buNone/>
            </a:pPr>
            <a:r>
              <a:rPr lang="en" sz="3600">
                <a:latin typeface="Open Sans"/>
                <a:ea typeface="Open Sans"/>
                <a:cs typeface="Open Sans"/>
                <a:sym typeface="Open Sans"/>
              </a:rPr>
              <a:t>Process</a:t>
            </a:r>
            <a:endParaRPr sz="3600">
              <a:latin typeface="Open Sans"/>
              <a:ea typeface="Open Sans"/>
              <a:cs typeface="Open Sans"/>
              <a:sym typeface="Open Sans"/>
            </a:endParaRPr>
          </a:p>
        </p:txBody>
      </p:sp>
      <p:sp>
        <p:nvSpPr>
          <p:cNvPr id="235" name="Google Shape;235;p36"/>
          <p:cNvSpPr txBox="1"/>
          <p:nvPr>
            <p:ph idx="1" type="body"/>
          </p:nvPr>
        </p:nvSpPr>
        <p:spPr>
          <a:xfrm>
            <a:off x="793925" y="1068000"/>
            <a:ext cx="20292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Feature Selection</a:t>
            </a:r>
            <a:endParaRPr/>
          </a:p>
        </p:txBody>
      </p:sp>
      <p:sp>
        <p:nvSpPr>
          <p:cNvPr id="236" name="Google Shape;236;p36"/>
          <p:cNvSpPr txBox="1"/>
          <p:nvPr>
            <p:ph idx="1" type="body"/>
          </p:nvPr>
        </p:nvSpPr>
        <p:spPr>
          <a:xfrm>
            <a:off x="3349450" y="825747"/>
            <a:ext cx="2268600" cy="9768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a:p>
            <a:pPr indent="-317500" lvl="0" marL="457200" rtl="0" algn="l">
              <a:spcBef>
                <a:spcPts val="0"/>
              </a:spcBef>
              <a:spcAft>
                <a:spcPts val="0"/>
              </a:spcAft>
              <a:buSzPts val="1400"/>
              <a:buChar char="●"/>
            </a:pPr>
            <a:r>
              <a:rPr i="1" lang="en" sz="1400"/>
              <a:t>Label encoding</a:t>
            </a:r>
            <a:endParaRPr i="1" sz="1400"/>
          </a:p>
          <a:p>
            <a:pPr indent="-317500" lvl="0" marL="457200" rtl="0" algn="l">
              <a:spcBef>
                <a:spcPts val="0"/>
              </a:spcBef>
              <a:spcAft>
                <a:spcPts val="0"/>
              </a:spcAft>
              <a:buSzPts val="1400"/>
              <a:buChar char="●"/>
            </a:pPr>
            <a:r>
              <a:rPr i="1" lang="en" sz="1400"/>
              <a:t>Feature scaling</a:t>
            </a:r>
            <a:endParaRPr i="1" sz="1400"/>
          </a:p>
        </p:txBody>
      </p:sp>
      <p:sp>
        <p:nvSpPr>
          <p:cNvPr id="237" name="Google Shape;237;p36"/>
          <p:cNvSpPr txBox="1"/>
          <p:nvPr>
            <p:ph idx="1" type="body"/>
          </p:nvPr>
        </p:nvSpPr>
        <p:spPr>
          <a:xfrm>
            <a:off x="6144375" y="1067988"/>
            <a:ext cx="20292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Train test split</a:t>
            </a:r>
            <a:endParaRPr/>
          </a:p>
        </p:txBody>
      </p:sp>
      <p:sp>
        <p:nvSpPr>
          <p:cNvPr id="238" name="Google Shape;238;p36"/>
          <p:cNvSpPr txBox="1"/>
          <p:nvPr>
            <p:ph idx="1" type="body"/>
          </p:nvPr>
        </p:nvSpPr>
        <p:spPr>
          <a:xfrm>
            <a:off x="1836500" y="2188113"/>
            <a:ext cx="2029200" cy="1240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a:p>
            <a:pPr indent="-317500" lvl="0" marL="457200" rtl="0" algn="l">
              <a:spcBef>
                <a:spcPts val="0"/>
              </a:spcBef>
              <a:spcAft>
                <a:spcPts val="0"/>
              </a:spcAft>
              <a:buSzPts val="1400"/>
              <a:buChar char="●"/>
            </a:pPr>
            <a:r>
              <a:rPr i="1" lang="en" sz="1400"/>
              <a:t>Grid Search</a:t>
            </a:r>
            <a:endParaRPr i="1" sz="1400"/>
          </a:p>
          <a:p>
            <a:pPr indent="-317500" lvl="0" marL="457200" rtl="0" algn="l">
              <a:spcBef>
                <a:spcPts val="0"/>
              </a:spcBef>
              <a:spcAft>
                <a:spcPts val="0"/>
              </a:spcAft>
              <a:buSzPts val="1400"/>
              <a:buChar char="●"/>
            </a:pPr>
            <a:r>
              <a:rPr i="1" lang="en" sz="1400"/>
              <a:t>Cross Validation</a:t>
            </a:r>
            <a:endParaRPr i="1" sz="1400"/>
          </a:p>
        </p:txBody>
      </p:sp>
      <p:sp>
        <p:nvSpPr>
          <p:cNvPr id="239" name="Google Shape;239;p36"/>
          <p:cNvSpPr txBox="1"/>
          <p:nvPr>
            <p:ph idx="1" type="body"/>
          </p:nvPr>
        </p:nvSpPr>
        <p:spPr>
          <a:xfrm>
            <a:off x="188925" y="3969438"/>
            <a:ext cx="2029200" cy="753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Tuning ROC AUC Threshold</a:t>
            </a:r>
            <a:endParaRPr/>
          </a:p>
        </p:txBody>
      </p:sp>
      <p:sp>
        <p:nvSpPr>
          <p:cNvPr id="240" name="Google Shape;240;p36"/>
          <p:cNvSpPr txBox="1"/>
          <p:nvPr>
            <p:ph idx="1" type="body"/>
          </p:nvPr>
        </p:nvSpPr>
        <p:spPr>
          <a:xfrm>
            <a:off x="5293725" y="2195388"/>
            <a:ext cx="2153400" cy="1240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a:p>
            <a:pPr indent="-317500" lvl="0" marL="457200" rtl="0" algn="l">
              <a:spcBef>
                <a:spcPts val="0"/>
              </a:spcBef>
              <a:spcAft>
                <a:spcPts val="0"/>
              </a:spcAft>
              <a:buClr>
                <a:srgbClr val="FF0000"/>
              </a:buClr>
              <a:buSzPts val="1400"/>
              <a:buChar char="●"/>
            </a:pPr>
            <a:r>
              <a:rPr i="1" lang="en" sz="1400">
                <a:solidFill>
                  <a:srgbClr val="FF0000"/>
                </a:solidFill>
              </a:rPr>
              <a:t>LightGBM</a:t>
            </a:r>
            <a:endParaRPr i="1" sz="1400">
              <a:solidFill>
                <a:srgbClr val="FF0000"/>
              </a:solidFill>
            </a:endParaRPr>
          </a:p>
          <a:p>
            <a:pPr indent="-317500" lvl="0" marL="457200" rtl="0" algn="l">
              <a:spcBef>
                <a:spcPts val="0"/>
              </a:spcBef>
              <a:spcAft>
                <a:spcPts val="0"/>
              </a:spcAft>
              <a:buSzPts val="1400"/>
              <a:buChar char="●"/>
            </a:pPr>
            <a:r>
              <a:rPr i="1" lang="en" sz="1400"/>
              <a:t>Logistic Regression</a:t>
            </a:r>
            <a:endParaRPr i="1" sz="1400"/>
          </a:p>
          <a:p>
            <a:pPr indent="-317500" lvl="0" marL="457200" rtl="0" algn="l">
              <a:spcBef>
                <a:spcPts val="0"/>
              </a:spcBef>
              <a:spcAft>
                <a:spcPts val="0"/>
              </a:spcAft>
              <a:buSzPts val="1400"/>
              <a:buChar char="●"/>
            </a:pPr>
            <a:r>
              <a:rPr i="1" lang="en" sz="1400"/>
              <a:t>Random Forest</a:t>
            </a:r>
            <a:endParaRPr i="1" sz="1400"/>
          </a:p>
        </p:txBody>
      </p:sp>
      <p:sp>
        <p:nvSpPr>
          <p:cNvPr id="241" name="Google Shape;241;p36"/>
          <p:cNvSpPr txBox="1"/>
          <p:nvPr>
            <p:ph idx="1" type="body"/>
          </p:nvPr>
        </p:nvSpPr>
        <p:spPr>
          <a:xfrm>
            <a:off x="2743125" y="3828750"/>
            <a:ext cx="3673200" cy="10347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a:p>
            <a:pPr indent="-317500" lvl="0" marL="457200" rtl="0" algn="l">
              <a:spcBef>
                <a:spcPts val="0"/>
              </a:spcBef>
              <a:spcAft>
                <a:spcPts val="0"/>
              </a:spcAft>
              <a:buSzPts val="1400"/>
              <a:buChar char="●"/>
            </a:pPr>
            <a:r>
              <a:rPr i="1" lang="en" sz="1400"/>
              <a:t>ROC AUC, Accuracy, Misclassification</a:t>
            </a:r>
            <a:endParaRPr i="1" sz="1400"/>
          </a:p>
          <a:p>
            <a:pPr indent="-317500" lvl="0" marL="457200" rtl="0" algn="l">
              <a:spcBef>
                <a:spcPts val="0"/>
              </a:spcBef>
              <a:spcAft>
                <a:spcPts val="0"/>
              </a:spcAft>
              <a:buSzPts val="1400"/>
              <a:buChar char="●"/>
            </a:pPr>
            <a:r>
              <a:rPr i="1" lang="en" sz="1400"/>
              <a:t>Confusion Matrix</a:t>
            </a:r>
            <a:endParaRPr i="1" sz="1400"/>
          </a:p>
        </p:txBody>
      </p:sp>
      <p:cxnSp>
        <p:nvCxnSpPr>
          <p:cNvPr id="242" name="Google Shape;242;p36"/>
          <p:cNvCxnSpPr>
            <a:stCxn id="235" idx="3"/>
            <a:endCxn id="236" idx="1"/>
          </p:cNvCxnSpPr>
          <p:nvPr/>
        </p:nvCxnSpPr>
        <p:spPr>
          <a:xfrm>
            <a:off x="2823125" y="1314150"/>
            <a:ext cx="526200" cy="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36"/>
          <p:cNvCxnSpPr>
            <a:stCxn id="235" idx="3"/>
            <a:endCxn id="236" idx="1"/>
          </p:cNvCxnSpPr>
          <p:nvPr/>
        </p:nvCxnSpPr>
        <p:spPr>
          <a:xfrm>
            <a:off x="2823125" y="1314150"/>
            <a:ext cx="5262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a:stCxn id="236" idx="3"/>
            <a:endCxn id="237" idx="1"/>
          </p:cNvCxnSpPr>
          <p:nvPr/>
        </p:nvCxnSpPr>
        <p:spPr>
          <a:xfrm>
            <a:off x="5618050" y="1314147"/>
            <a:ext cx="526200" cy="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a:stCxn id="237" idx="2"/>
            <a:endCxn id="240" idx="0"/>
          </p:cNvCxnSpPr>
          <p:nvPr/>
        </p:nvCxnSpPr>
        <p:spPr>
          <a:xfrm flipH="1">
            <a:off x="6370275" y="1560288"/>
            <a:ext cx="788700" cy="63510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a:stCxn id="240" idx="1"/>
            <a:endCxn id="238" idx="3"/>
          </p:cNvCxnSpPr>
          <p:nvPr/>
        </p:nvCxnSpPr>
        <p:spPr>
          <a:xfrm rot="10800000">
            <a:off x="3865725" y="2808438"/>
            <a:ext cx="1428000" cy="72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36"/>
          <p:cNvCxnSpPr>
            <a:stCxn id="238" idx="3"/>
            <a:endCxn id="240" idx="1"/>
          </p:cNvCxnSpPr>
          <p:nvPr/>
        </p:nvCxnSpPr>
        <p:spPr>
          <a:xfrm>
            <a:off x="3865700" y="2808363"/>
            <a:ext cx="1428000" cy="7200"/>
          </a:xfrm>
          <a:prstGeom prst="straightConnector1">
            <a:avLst/>
          </a:prstGeom>
          <a:noFill/>
          <a:ln cap="flat" cmpd="sng" w="19050">
            <a:solidFill>
              <a:schemeClr val="dk2"/>
            </a:solidFill>
            <a:prstDash val="solid"/>
            <a:round/>
            <a:headEnd len="med" w="med" type="none"/>
            <a:tailEnd len="med" w="med" type="triangle"/>
          </a:ln>
        </p:spPr>
      </p:cxnSp>
      <p:cxnSp>
        <p:nvCxnSpPr>
          <p:cNvPr id="248" name="Google Shape;248;p36"/>
          <p:cNvCxnSpPr>
            <a:stCxn id="240" idx="2"/>
            <a:endCxn id="241" idx="0"/>
          </p:cNvCxnSpPr>
          <p:nvPr/>
        </p:nvCxnSpPr>
        <p:spPr>
          <a:xfrm flipH="1">
            <a:off x="4579725" y="3435888"/>
            <a:ext cx="1790700" cy="3930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36"/>
          <p:cNvCxnSpPr>
            <a:stCxn id="241" idx="0"/>
            <a:endCxn id="238" idx="2"/>
          </p:cNvCxnSpPr>
          <p:nvPr/>
        </p:nvCxnSpPr>
        <p:spPr>
          <a:xfrm rot="10800000">
            <a:off x="2851125" y="3428550"/>
            <a:ext cx="1728600" cy="4002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36"/>
          <p:cNvCxnSpPr>
            <a:stCxn id="238" idx="2"/>
            <a:endCxn id="241" idx="0"/>
          </p:cNvCxnSpPr>
          <p:nvPr/>
        </p:nvCxnSpPr>
        <p:spPr>
          <a:xfrm>
            <a:off x="2851100" y="3428613"/>
            <a:ext cx="1728600" cy="400200"/>
          </a:xfrm>
          <a:prstGeom prst="straightConnector1">
            <a:avLst/>
          </a:prstGeom>
          <a:noFill/>
          <a:ln cap="flat" cmpd="sng" w="19050">
            <a:solidFill>
              <a:schemeClr val="dk2"/>
            </a:solidFill>
            <a:prstDash val="solid"/>
            <a:round/>
            <a:headEnd len="med" w="med" type="none"/>
            <a:tailEnd len="med" w="med" type="triangle"/>
          </a:ln>
        </p:spPr>
      </p:cxnSp>
      <p:cxnSp>
        <p:nvCxnSpPr>
          <p:cNvPr id="251" name="Google Shape;251;p36"/>
          <p:cNvCxnSpPr>
            <a:stCxn id="241" idx="0"/>
            <a:endCxn id="240" idx="2"/>
          </p:cNvCxnSpPr>
          <p:nvPr/>
        </p:nvCxnSpPr>
        <p:spPr>
          <a:xfrm flipH="1" rot="10800000">
            <a:off x="4579725" y="3435750"/>
            <a:ext cx="1790700" cy="393000"/>
          </a:xfrm>
          <a:prstGeom prst="straightConnector1">
            <a:avLst/>
          </a:prstGeom>
          <a:noFill/>
          <a:ln cap="flat" cmpd="sng" w="19050">
            <a:solidFill>
              <a:schemeClr val="dk2"/>
            </a:solidFill>
            <a:prstDash val="solid"/>
            <a:round/>
            <a:headEnd len="med" w="med" type="none"/>
            <a:tailEnd len="med" w="med" type="triangle"/>
          </a:ln>
        </p:spPr>
      </p:cxnSp>
      <p:cxnSp>
        <p:nvCxnSpPr>
          <p:cNvPr id="252" name="Google Shape;252;p36"/>
          <p:cNvCxnSpPr>
            <a:stCxn id="239" idx="3"/>
            <a:endCxn id="241" idx="1"/>
          </p:cNvCxnSpPr>
          <p:nvPr/>
        </p:nvCxnSpPr>
        <p:spPr>
          <a:xfrm>
            <a:off x="2218125" y="4346088"/>
            <a:ext cx="525000" cy="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6"/>
          <p:cNvCxnSpPr>
            <a:stCxn id="241" idx="1"/>
            <a:endCxn id="239" idx="3"/>
          </p:cNvCxnSpPr>
          <p:nvPr/>
        </p:nvCxnSpPr>
        <p:spPr>
          <a:xfrm rot="10800000">
            <a:off x="2218125" y="4346100"/>
            <a:ext cx="525000" cy="0"/>
          </a:xfrm>
          <a:prstGeom prst="straightConnector1">
            <a:avLst/>
          </a:prstGeom>
          <a:noFill/>
          <a:ln cap="flat" cmpd="sng" w="19050">
            <a:solidFill>
              <a:schemeClr val="dk2"/>
            </a:solidFill>
            <a:prstDash val="solid"/>
            <a:round/>
            <a:headEnd len="med" w="med" type="none"/>
            <a:tailEnd len="med" w="med" type="triangle"/>
          </a:ln>
        </p:spPr>
      </p:cxnSp>
      <p:sp>
        <p:nvSpPr>
          <p:cNvPr id="254" name="Google Shape;254;p36"/>
          <p:cNvSpPr txBox="1"/>
          <p:nvPr>
            <p:ph idx="1" type="body"/>
          </p:nvPr>
        </p:nvSpPr>
        <p:spPr>
          <a:xfrm>
            <a:off x="6941325" y="4099950"/>
            <a:ext cx="14280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Final Model</a:t>
            </a:r>
            <a:endParaRPr/>
          </a:p>
        </p:txBody>
      </p:sp>
      <p:cxnSp>
        <p:nvCxnSpPr>
          <p:cNvPr id="255" name="Google Shape;255;p36"/>
          <p:cNvCxnSpPr>
            <a:stCxn id="241" idx="3"/>
            <a:endCxn id="254" idx="1"/>
          </p:cNvCxnSpPr>
          <p:nvPr/>
        </p:nvCxnSpPr>
        <p:spPr>
          <a:xfrm>
            <a:off x="6416325" y="4346100"/>
            <a:ext cx="525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nvSpPr>
        <p:spPr>
          <a:xfrm>
            <a:off x="4884025" y="231050"/>
            <a:ext cx="3737100" cy="4560900"/>
          </a:xfrm>
          <a:prstGeom prst="rect">
            <a:avLst/>
          </a:prstGeom>
          <a:solidFill>
            <a:srgbClr val="FCE5CD"/>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pen Sans"/>
                <a:ea typeface="Open Sans"/>
                <a:cs typeface="Open Sans"/>
                <a:sym typeface="Open Sans"/>
              </a:rPr>
              <a:t>Model Evaluation</a:t>
            </a:r>
            <a:endParaRPr sz="3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Best ROC AUC score</a:t>
            </a:r>
            <a:r>
              <a:rPr lang="en" sz="1800">
                <a:solidFill>
                  <a:schemeClr val="dk1"/>
                </a:solidFill>
                <a:latin typeface="Open Sans"/>
                <a:ea typeface="Open Sans"/>
                <a:cs typeface="Open Sans"/>
                <a:sym typeface="Open Sans"/>
              </a:rPr>
              <a:t>: 0.66</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Confusion matrix</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True positives</a:t>
            </a:r>
            <a:r>
              <a:rPr lang="en" sz="1800">
                <a:solidFill>
                  <a:schemeClr val="dk1"/>
                </a:solidFill>
                <a:latin typeface="Open Sans"/>
                <a:ea typeface="Open Sans"/>
                <a:cs typeface="Open Sans"/>
                <a:sym typeface="Open Sans"/>
              </a:rPr>
              <a:t>: 493</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False negatives</a:t>
            </a:r>
            <a:r>
              <a:rPr lang="en" sz="1800">
                <a:solidFill>
                  <a:schemeClr val="dk1"/>
                </a:solidFill>
                <a:latin typeface="Open Sans"/>
                <a:ea typeface="Open Sans"/>
                <a:cs typeface="Open Sans"/>
                <a:sym typeface="Open Sans"/>
              </a:rPr>
              <a:t>: 474</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False positives</a:t>
            </a:r>
            <a:r>
              <a:rPr lang="en" sz="1800">
                <a:solidFill>
                  <a:schemeClr val="dk1"/>
                </a:solidFill>
                <a:latin typeface="Open Sans"/>
                <a:ea typeface="Open Sans"/>
                <a:cs typeface="Open Sans"/>
                <a:sym typeface="Open Sans"/>
              </a:rPr>
              <a:t>: 17697</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True negatives</a:t>
            </a:r>
            <a:r>
              <a:rPr lang="en" sz="1800">
                <a:solidFill>
                  <a:schemeClr val="dk1"/>
                </a:solidFill>
                <a:latin typeface="Open Sans"/>
                <a:ea typeface="Open Sans"/>
                <a:cs typeface="Open Sans"/>
                <a:sym typeface="Open Sans"/>
              </a:rPr>
              <a:t>: 42771</a:t>
            </a:r>
            <a:endParaRPr sz="1800">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Accuracy</a:t>
            </a:r>
            <a:r>
              <a:rPr lang="en" sz="1800">
                <a:solidFill>
                  <a:schemeClr val="dk1"/>
                </a:solidFill>
                <a:latin typeface="Open Sans"/>
                <a:ea typeface="Open Sans"/>
                <a:cs typeface="Open Sans"/>
                <a:sym typeface="Open Sans"/>
              </a:rPr>
              <a:t>: 0.7042</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Misclassification error</a:t>
            </a:r>
            <a:r>
              <a:rPr lang="en" sz="1800">
                <a:solidFill>
                  <a:schemeClr val="dk1"/>
                </a:solidFill>
                <a:latin typeface="Open Sans"/>
                <a:ea typeface="Open Sans"/>
                <a:cs typeface="Open Sans"/>
                <a:sym typeface="Open Sans"/>
              </a:rPr>
              <a:t>: 0.2957</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p:txBody>
      </p:sp>
      <p:sp>
        <p:nvSpPr>
          <p:cNvPr id="261" name="Google Shape;261;p37"/>
          <p:cNvSpPr txBox="1"/>
          <p:nvPr/>
        </p:nvSpPr>
        <p:spPr>
          <a:xfrm>
            <a:off x="558400" y="231050"/>
            <a:ext cx="3837600" cy="3726900"/>
          </a:xfrm>
          <a:prstGeom prst="rect">
            <a:avLst/>
          </a:prstGeom>
          <a:solidFill>
            <a:srgbClr val="FCE5CD"/>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pen Sans"/>
                <a:ea typeface="Open Sans"/>
                <a:cs typeface="Open Sans"/>
                <a:sym typeface="Open Sans"/>
              </a:rPr>
              <a:t>Final Model Details</a:t>
            </a:r>
            <a:endParaRPr sz="3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Algorithm</a:t>
            </a:r>
            <a:r>
              <a:rPr lang="en" sz="1800">
                <a:solidFill>
                  <a:schemeClr val="dk1"/>
                </a:solidFill>
                <a:latin typeface="Open Sans"/>
                <a:ea typeface="Open Sans"/>
                <a:cs typeface="Open Sans"/>
                <a:sym typeface="Open Sans"/>
              </a:rPr>
              <a:t>: LightGBM</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Key Parameters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Max depth</a:t>
            </a:r>
            <a:r>
              <a:rPr lang="en" sz="1800">
                <a:solidFill>
                  <a:schemeClr val="dk1"/>
                </a:solidFill>
                <a:latin typeface="Open Sans"/>
                <a:ea typeface="Open Sans"/>
                <a:cs typeface="Open Sans"/>
                <a:sym typeface="Open Sans"/>
              </a:rPr>
              <a:t>: 5</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Number of leaves</a:t>
            </a:r>
            <a:r>
              <a:rPr lang="en" sz="1800">
                <a:solidFill>
                  <a:schemeClr val="dk1"/>
                </a:solidFill>
                <a:latin typeface="Open Sans"/>
                <a:ea typeface="Open Sans"/>
                <a:cs typeface="Open Sans"/>
                <a:sym typeface="Open Sans"/>
              </a:rPr>
              <a:t>: 10</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Learning rate</a:t>
            </a:r>
            <a:r>
              <a:rPr lang="en" sz="1800">
                <a:solidFill>
                  <a:schemeClr val="dk1"/>
                </a:solidFill>
                <a:latin typeface="Open Sans"/>
                <a:ea typeface="Open Sans"/>
                <a:cs typeface="Open Sans"/>
                <a:sym typeface="Open Sans"/>
              </a:rPr>
              <a:t>: 0.1</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Min data in each leaf</a:t>
            </a:r>
            <a:r>
              <a:rPr lang="en" sz="1800">
                <a:solidFill>
                  <a:schemeClr val="dk1"/>
                </a:solidFill>
                <a:latin typeface="Open Sans"/>
                <a:ea typeface="Open Sans"/>
                <a:cs typeface="Open Sans"/>
                <a:sym typeface="Open Sans"/>
              </a:rPr>
              <a:t>: 20</a:t>
            </a:r>
            <a:endParaRPr sz="1800">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Threshold</a:t>
            </a:r>
            <a:r>
              <a:rPr lang="en" sz="1800">
                <a:solidFill>
                  <a:schemeClr val="dk1"/>
                </a:solidFill>
                <a:latin typeface="Open Sans"/>
                <a:ea typeface="Open Sans"/>
                <a:cs typeface="Open Sans"/>
                <a:sym typeface="Open Sans"/>
              </a:rPr>
              <a:t>: 0.02</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8"/>
          <p:cNvPicPr preferRelativeResize="0"/>
          <p:nvPr/>
        </p:nvPicPr>
        <p:blipFill>
          <a:blip r:embed="rId3">
            <a:alphaModFix/>
          </a:blip>
          <a:stretch>
            <a:fillRect/>
          </a:stretch>
        </p:blipFill>
        <p:spPr>
          <a:xfrm>
            <a:off x="4892350" y="26250"/>
            <a:ext cx="4149500" cy="2811250"/>
          </a:xfrm>
          <a:prstGeom prst="rect">
            <a:avLst/>
          </a:prstGeom>
          <a:noFill/>
          <a:ln>
            <a:noFill/>
          </a:ln>
        </p:spPr>
      </p:pic>
      <p:sp>
        <p:nvSpPr>
          <p:cNvPr id="267" name="Google Shape;267;p38"/>
          <p:cNvSpPr txBox="1"/>
          <p:nvPr/>
        </p:nvSpPr>
        <p:spPr>
          <a:xfrm>
            <a:off x="366550" y="178650"/>
            <a:ext cx="4205400" cy="1427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Findings (ROC Curve)</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sz="18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Final model yielded a severe class </a:t>
            </a:r>
            <a:r>
              <a:rPr b="1" lang="en" sz="1200">
                <a:latin typeface="Open Sans"/>
                <a:ea typeface="Open Sans"/>
                <a:cs typeface="Open Sans"/>
                <a:sym typeface="Open Sans"/>
              </a:rPr>
              <a:t>ROC AUC score of 0.66</a:t>
            </a:r>
            <a:endParaRPr b="1"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Curves for non-severe and combined classes also shown</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68" name="Google Shape;268;p38"/>
          <p:cNvPicPr preferRelativeResize="0"/>
          <p:nvPr/>
        </p:nvPicPr>
        <p:blipFill>
          <a:blip r:embed="rId4">
            <a:alphaModFix/>
          </a:blip>
          <a:stretch>
            <a:fillRect/>
          </a:stretch>
        </p:blipFill>
        <p:spPr>
          <a:xfrm>
            <a:off x="366550" y="1755100"/>
            <a:ext cx="3772351" cy="3212825"/>
          </a:xfrm>
          <a:prstGeom prst="rect">
            <a:avLst/>
          </a:prstGeom>
          <a:noFill/>
          <a:ln>
            <a:noFill/>
          </a:ln>
        </p:spPr>
      </p:pic>
      <p:sp>
        <p:nvSpPr>
          <p:cNvPr id="269" name="Google Shape;269;p38"/>
          <p:cNvSpPr txBox="1"/>
          <p:nvPr/>
        </p:nvSpPr>
        <p:spPr>
          <a:xfrm>
            <a:off x="4571950" y="3039725"/>
            <a:ext cx="4470000" cy="1728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Key Findings (Confusion Matrix)</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N</a:t>
            </a:r>
            <a:r>
              <a:rPr lang="en" sz="1200">
                <a:solidFill>
                  <a:schemeClr val="dk1"/>
                </a:solidFill>
                <a:highlight>
                  <a:srgbClr val="FFFFFF"/>
                </a:highlight>
                <a:latin typeface="Open Sans"/>
                <a:ea typeface="Open Sans"/>
                <a:cs typeface="Open Sans"/>
                <a:sym typeface="Open Sans"/>
              </a:rPr>
              <a:t>one of the severe cases were being predicted due to class imbalance.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Hence, the thresholds were tuned to increase the number of TP results and decrease the number of FN results (shown on slide 26). </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9"/>
          <p:cNvPicPr preferRelativeResize="0"/>
          <p:nvPr/>
        </p:nvPicPr>
        <p:blipFill rotWithShape="1">
          <a:blip r:embed="rId3">
            <a:alphaModFix/>
          </a:blip>
          <a:srcRect b="0" l="0" r="0" t="50253"/>
          <a:stretch/>
        </p:blipFill>
        <p:spPr>
          <a:xfrm>
            <a:off x="250550" y="158675"/>
            <a:ext cx="8640001" cy="3050517"/>
          </a:xfrm>
          <a:prstGeom prst="rect">
            <a:avLst/>
          </a:prstGeom>
          <a:noFill/>
          <a:ln>
            <a:noFill/>
          </a:ln>
        </p:spPr>
      </p:pic>
      <p:sp>
        <p:nvSpPr>
          <p:cNvPr id="275" name="Google Shape;275;p39"/>
          <p:cNvSpPr txBox="1"/>
          <p:nvPr/>
        </p:nvSpPr>
        <p:spPr>
          <a:xfrm>
            <a:off x="180825" y="3381425"/>
            <a:ext cx="8790000" cy="1525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Open Sans"/>
                <a:ea typeface="Open Sans"/>
                <a:cs typeface="Open Sans"/>
                <a:sym typeface="Open Sans"/>
              </a:rPr>
              <a:t>Key Findings (Threshold Sweep)</a:t>
            </a:r>
            <a:endParaRPr sz="1800">
              <a:solidFill>
                <a:schemeClr val="dk1"/>
              </a:solidFill>
              <a:highlight>
                <a:schemeClr val="lt1"/>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chemeClr val="lt1"/>
                </a:highlight>
                <a:latin typeface="Open Sans"/>
                <a:ea typeface="Open Sans"/>
                <a:cs typeface="Open Sans"/>
                <a:sym typeface="Open Sans"/>
              </a:rPr>
              <a:t>Threshold values are swept from 0 to 1 with a step size of 0.01 to visualize changes in the confusion matrix values. </a:t>
            </a:r>
            <a:endParaRPr sz="1200">
              <a:solidFill>
                <a:schemeClr val="dk1"/>
              </a:solidFill>
              <a:highlight>
                <a:schemeClr val="lt1"/>
              </a:highlight>
              <a:latin typeface="Open Sans"/>
              <a:ea typeface="Open Sans"/>
              <a:cs typeface="Open Sans"/>
              <a:sym typeface="Open Sans"/>
            </a:endParaRPr>
          </a:p>
          <a:p>
            <a:pPr indent="0" lvl="0" marL="457200" rtl="0" algn="l">
              <a:lnSpc>
                <a:spcPct val="20000"/>
              </a:lnSpc>
              <a:spcBef>
                <a:spcPts val="0"/>
              </a:spcBef>
              <a:spcAft>
                <a:spcPts val="0"/>
              </a:spcAft>
              <a:buNone/>
            </a:pPr>
            <a:r>
              <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True positives increase with increasing false positives and decreasing false negatives</a:t>
            </a:r>
            <a:endParaRPr sz="1200">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True negatives decrease with increasing false positives</a:t>
            </a:r>
            <a:endParaRPr sz="1200">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Significant changes are only observed at a threshold lower than 0.05</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2886376" y="304800"/>
            <a:ext cx="6175424" cy="4467025"/>
          </a:xfrm>
          <a:prstGeom prst="rect">
            <a:avLst/>
          </a:prstGeom>
          <a:noFill/>
          <a:ln>
            <a:noFill/>
          </a:ln>
        </p:spPr>
      </p:pic>
      <p:sp>
        <p:nvSpPr>
          <p:cNvPr id="281" name="Google Shape;281;p40"/>
          <p:cNvSpPr txBox="1"/>
          <p:nvPr/>
        </p:nvSpPr>
        <p:spPr>
          <a:xfrm>
            <a:off x="140650" y="190875"/>
            <a:ext cx="2652000" cy="4581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Findings (Accuracy and Misclassification)</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Open Sans"/>
                <a:ea typeface="Open Sans"/>
                <a:cs typeface="Open Sans"/>
                <a:sym typeface="Open Sans"/>
              </a:rPr>
              <a:t>As threshold is decreased, accuracy decreases </a:t>
            </a:r>
            <a:r>
              <a:rPr lang="en" sz="1200">
                <a:solidFill>
                  <a:schemeClr val="dk1"/>
                </a:solidFill>
                <a:highlight>
                  <a:srgbClr val="FFFFFF"/>
                </a:highlight>
                <a:latin typeface="Open Sans"/>
                <a:ea typeface="Open Sans"/>
                <a:cs typeface="Open Sans"/>
                <a:sym typeface="Open Sans"/>
              </a:rPr>
              <a:t>while AUC remains the same as we are just moving along the AUC curve. </a:t>
            </a:r>
            <a:endParaRPr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Open Sans"/>
                <a:ea typeface="Open Sans"/>
                <a:cs typeface="Open Sans"/>
                <a:sym typeface="Open Sans"/>
              </a:rPr>
              <a:t>As threshold decreases, events go from TN to FP</a:t>
            </a:r>
            <a:r>
              <a:rPr lang="en" sz="1200">
                <a:solidFill>
                  <a:schemeClr val="dk1"/>
                </a:solidFill>
                <a:highlight>
                  <a:srgbClr val="FFFFFF"/>
                </a:highlight>
                <a:latin typeface="Open Sans"/>
                <a:ea typeface="Open Sans"/>
                <a:cs typeface="Open Sans"/>
                <a:sym typeface="Open Sans"/>
              </a:rPr>
              <a:t> whereby </a:t>
            </a:r>
            <a:r>
              <a:rPr b="1" lang="en" sz="1200">
                <a:solidFill>
                  <a:schemeClr val="dk1"/>
                </a:solidFill>
                <a:highlight>
                  <a:srgbClr val="FFFFFF"/>
                </a:highlight>
                <a:latin typeface="Open Sans"/>
                <a:ea typeface="Open Sans"/>
                <a:cs typeface="Open Sans"/>
                <a:sym typeface="Open Sans"/>
              </a:rPr>
              <a:t>decreasing the accuracy and increasing the misclassification error </a:t>
            </a:r>
            <a:endParaRPr b="1"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Similarly, values go from FN to TP for decreasing threshold.</a:t>
            </a:r>
            <a:endParaRPr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In our application where detecting severe collisions is the most important criteria, this is a </a:t>
            </a:r>
            <a:r>
              <a:rPr b="1" lang="en" sz="1200">
                <a:solidFill>
                  <a:schemeClr val="dk1"/>
                </a:solidFill>
                <a:highlight>
                  <a:srgbClr val="FFFFFF"/>
                </a:highlight>
                <a:latin typeface="Open Sans"/>
                <a:ea typeface="Open Sans"/>
                <a:cs typeface="Open Sans"/>
                <a:sym typeface="Open Sans"/>
              </a:rPr>
              <a:t>fair tradeoff to consider</a:t>
            </a:r>
            <a:r>
              <a:rPr lang="en" sz="1200">
                <a:solidFill>
                  <a:schemeClr val="dk1"/>
                </a:solidFill>
                <a:highlight>
                  <a:srgbClr val="FFFFFF"/>
                </a:highlight>
                <a:latin typeface="Open Sans"/>
                <a:ea typeface="Open Sans"/>
                <a:cs typeface="Open Sans"/>
                <a:sym typeface="Open Sans"/>
              </a:rPr>
              <a:t>.</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1"/>
          <p:cNvPicPr preferRelativeResize="0"/>
          <p:nvPr/>
        </p:nvPicPr>
        <p:blipFill>
          <a:blip r:embed="rId3">
            <a:alphaModFix/>
          </a:blip>
          <a:stretch>
            <a:fillRect/>
          </a:stretch>
        </p:blipFill>
        <p:spPr>
          <a:xfrm>
            <a:off x="431085" y="2445276"/>
            <a:ext cx="3136314" cy="2551300"/>
          </a:xfrm>
          <a:prstGeom prst="rect">
            <a:avLst/>
          </a:prstGeom>
          <a:noFill/>
          <a:ln>
            <a:noFill/>
          </a:ln>
        </p:spPr>
      </p:pic>
      <p:pic>
        <p:nvPicPr>
          <p:cNvPr id="287" name="Google Shape;287;p41"/>
          <p:cNvPicPr preferRelativeResize="0"/>
          <p:nvPr/>
        </p:nvPicPr>
        <p:blipFill>
          <a:blip r:embed="rId4">
            <a:alphaModFix/>
          </a:blip>
          <a:stretch>
            <a:fillRect/>
          </a:stretch>
        </p:blipFill>
        <p:spPr>
          <a:xfrm>
            <a:off x="112225" y="92125"/>
            <a:ext cx="3531376" cy="2353138"/>
          </a:xfrm>
          <a:prstGeom prst="rect">
            <a:avLst/>
          </a:prstGeom>
          <a:noFill/>
          <a:ln>
            <a:noFill/>
          </a:ln>
        </p:spPr>
      </p:pic>
      <p:sp>
        <p:nvSpPr>
          <p:cNvPr id="288" name="Google Shape;288;p41"/>
          <p:cNvSpPr txBox="1"/>
          <p:nvPr/>
        </p:nvSpPr>
        <p:spPr>
          <a:xfrm>
            <a:off x="3949225" y="168325"/>
            <a:ext cx="5112000" cy="2277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Handling Overfitting</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Top left graph shows </a:t>
            </a:r>
            <a:r>
              <a:rPr lang="en" sz="1200">
                <a:solidFill>
                  <a:schemeClr val="dk1"/>
                </a:solidFill>
                <a:highlight>
                  <a:srgbClr val="FFFFFF"/>
                </a:highlight>
                <a:latin typeface="Open Sans"/>
                <a:ea typeface="Open Sans"/>
                <a:cs typeface="Open Sans"/>
                <a:sym typeface="Open Sans"/>
              </a:rPr>
              <a:t>ROC AUC scores for train and test samples across </a:t>
            </a:r>
            <a:r>
              <a:rPr i="1" lang="en" sz="1200">
                <a:solidFill>
                  <a:schemeClr val="dk1"/>
                </a:solidFill>
                <a:highlight>
                  <a:srgbClr val="FFFFFF"/>
                </a:highlight>
                <a:latin typeface="Open Sans"/>
                <a:ea typeface="Open Sans"/>
                <a:cs typeface="Open Sans"/>
                <a:sym typeface="Open Sans"/>
              </a:rPr>
              <a:t>number of leaves</a:t>
            </a:r>
            <a:r>
              <a:rPr lang="en" sz="1200">
                <a:solidFill>
                  <a:schemeClr val="dk1"/>
                </a:solidFill>
                <a:highlight>
                  <a:srgbClr val="FFFFFF"/>
                </a:highlight>
                <a:latin typeface="Open Sans"/>
                <a:ea typeface="Open Sans"/>
                <a:cs typeface="Open Sans"/>
                <a:sym typeface="Open Sans"/>
              </a:rPr>
              <a:t> and </a:t>
            </a:r>
            <a:r>
              <a:rPr i="1" lang="en" sz="1200">
                <a:solidFill>
                  <a:schemeClr val="dk1"/>
                </a:solidFill>
                <a:highlight>
                  <a:srgbClr val="FFFFFF"/>
                </a:highlight>
                <a:latin typeface="Open Sans"/>
                <a:ea typeface="Open Sans"/>
                <a:cs typeface="Open Sans"/>
                <a:sym typeface="Open Sans"/>
              </a:rPr>
              <a:t>max depth</a:t>
            </a:r>
            <a:r>
              <a:rPr lang="en" sz="1200">
                <a:solidFill>
                  <a:schemeClr val="dk1"/>
                </a:solidFill>
                <a:highlight>
                  <a:srgbClr val="FFFFFF"/>
                </a:highlight>
                <a:latin typeface="Open Sans"/>
                <a:ea typeface="Open Sans"/>
                <a:cs typeface="Open Sans"/>
                <a:sym typeface="Open Sans"/>
              </a:rPr>
              <a:t> hyperparameters.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Points between 10-20 offer the best model in terms of overfitting</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Each test sample point above 20 increases train performance by a higher rate, the </a:t>
            </a:r>
            <a:r>
              <a:rPr b="1" lang="en" sz="1200">
                <a:solidFill>
                  <a:schemeClr val="dk1"/>
                </a:solidFill>
                <a:highlight>
                  <a:srgbClr val="FFFFFF"/>
                </a:highlight>
                <a:latin typeface="Open Sans"/>
                <a:ea typeface="Open Sans"/>
                <a:cs typeface="Open Sans"/>
                <a:sym typeface="Open Sans"/>
              </a:rPr>
              <a:t>ideal points being between 10-40.</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p:txBody>
      </p:sp>
      <p:sp>
        <p:nvSpPr>
          <p:cNvPr id="289" name="Google Shape;289;p41"/>
          <p:cNvSpPr txBox="1"/>
          <p:nvPr/>
        </p:nvSpPr>
        <p:spPr>
          <a:xfrm>
            <a:off x="3949150" y="2778625"/>
            <a:ext cx="5112000" cy="17478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Important Features</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Road Length</a:t>
            </a:r>
            <a:r>
              <a:rPr lang="en" sz="1200">
                <a:solidFill>
                  <a:schemeClr val="dk1"/>
                </a:solidFill>
                <a:highlight>
                  <a:srgbClr val="FFFFFF"/>
                </a:highlight>
                <a:latin typeface="Open Sans"/>
                <a:ea typeface="Open Sans"/>
                <a:cs typeface="Open Sans"/>
                <a:sym typeface="Open Sans"/>
              </a:rPr>
              <a:t> and </a:t>
            </a:r>
            <a:r>
              <a:rPr b="1" lang="en" sz="1200">
                <a:solidFill>
                  <a:schemeClr val="dk1"/>
                </a:solidFill>
                <a:highlight>
                  <a:srgbClr val="FFFFFF"/>
                </a:highlight>
                <a:latin typeface="Open Sans"/>
                <a:ea typeface="Open Sans"/>
                <a:cs typeface="Open Sans"/>
                <a:sym typeface="Open Sans"/>
              </a:rPr>
              <a:t>Speed </a:t>
            </a:r>
            <a:r>
              <a:rPr lang="en" sz="1200">
                <a:solidFill>
                  <a:schemeClr val="dk1"/>
                </a:solidFill>
                <a:highlight>
                  <a:srgbClr val="FFFFFF"/>
                </a:highlight>
                <a:latin typeface="Open Sans"/>
                <a:ea typeface="Open Sans"/>
                <a:cs typeface="Open Sans"/>
                <a:sym typeface="Open Sans"/>
              </a:rPr>
              <a:t>are the </a:t>
            </a:r>
            <a:r>
              <a:rPr b="1" lang="en" sz="1200">
                <a:solidFill>
                  <a:schemeClr val="dk1"/>
                </a:solidFill>
                <a:highlight>
                  <a:srgbClr val="FFFFFF"/>
                </a:highlight>
                <a:latin typeface="Open Sans"/>
                <a:ea typeface="Open Sans"/>
                <a:cs typeface="Open Sans"/>
                <a:sym typeface="Open Sans"/>
              </a:rPr>
              <a:t>best predictors</a:t>
            </a:r>
            <a:r>
              <a:rPr lang="en" sz="1200">
                <a:solidFill>
                  <a:schemeClr val="dk1"/>
                </a:solidFill>
                <a:highlight>
                  <a:srgbClr val="FFFFFF"/>
                </a:highlight>
                <a:latin typeface="Open Sans"/>
                <a:ea typeface="Open Sans"/>
                <a:cs typeface="Open Sans"/>
                <a:sym typeface="Open Sans"/>
              </a:rPr>
              <a:t> of severe collisions followed closely by </a:t>
            </a:r>
            <a:r>
              <a:rPr b="1" lang="en" sz="1200">
                <a:solidFill>
                  <a:schemeClr val="dk1"/>
                </a:solidFill>
                <a:highlight>
                  <a:srgbClr val="FFFFFF"/>
                </a:highlight>
                <a:latin typeface="Open Sans"/>
                <a:ea typeface="Open Sans"/>
                <a:cs typeface="Open Sans"/>
                <a:sym typeface="Open Sans"/>
              </a:rPr>
              <a:t>Hour</a:t>
            </a:r>
            <a:endParaRPr b="1"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Month, Date and Junction Type have similar effects on the model</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Day of the Week </a:t>
            </a:r>
            <a:r>
              <a:rPr lang="en" sz="1200">
                <a:solidFill>
                  <a:schemeClr val="dk1"/>
                </a:solidFill>
                <a:highlight>
                  <a:srgbClr val="FFFFFF"/>
                </a:highlight>
                <a:latin typeface="Open Sans"/>
                <a:ea typeface="Open Sans"/>
                <a:cs typeface="Open Sans"/>
                <a:sym typeface="Open Sans"/>
              </a:rPr>
              <a:t>and </a:t>
            </a:r>
            <a:r>
              <a:rPr b="1" lang="en" sz="1200">
                <a:solidFill>
                  <a:schemeClr val="dk1"/>
                </a:solidFill>
                <a:highlight>
                  <a:srgbClr val="FFFFFF"/>
                </a:highlight>
                <a:latin typeface="Open Sans"/>
                <a:ea typeface="Open Sans"/>
                <a:cs typeface="Open Sans"/>
                <a:sym typeface="Open Sans"/>
              </a:rPr>
              <a:t>Address Type </a:t>
            </a:r>
            <a:r>
              <a:rPr lang="en" sz="1200">
                <a:solidFill>
                  <a:schemeClr val="dk1"/>
                </a:solidFill>
                <a:highlight>
                  <a:srgbClr val="FFFFFF"/>
                </a:highlight>
                <a:latin typeface="Open Sans"/>
                <a:ea typeface="Open Sans"/>
                <a:cs typeface="Open Sans"/>
                <a:sym typeface="Open Sans"/>
              </a:rPr>
              <a:t>are the</a:t>
            </a:r>
            <a:r>
              <a:rPr b="1" lang="en" sz="1200">
                <a:solidFill>
                  <a:schemeClr val="dk1"/>
                </a:solidFill>
                <a:highlight>
                  <a:srgbClr val="FFFFFF"/>
                </a:highlight>
                <a:latin typeface="Open Sans"/>
                <a:ea typeface="Open Sans"/>
                <a:cs typeface="Open Sans"/>
                <a:sym typeface="Open Sans"/>
              </a:rPr>
              <a:t> worst predictors</a:t>
            </a:r>
            <a:endParaRPr b="1"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Problem</a:t>
            </a:r>
            <a:endParaRPr b="1" sz="3600"/>
          </a:p>
        </p:txBody>
      </p:sp>
      <p:sp>
        <p:nvSpPr>
          <p:cNvPr id="77" name="Google Shape;77;p15"/>
          <p:cNvSpPr txBox="1"/>
          <p:nvPr>
            <p:ph idx="1" type="body"/>
          </p:nvPr>
        </p:nvSpPr>
        <p:spPr>
          <a:xfrm>
            <a:off x="311700" y="1225225"/>
            <a:ext cx="8520600" cy="2472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t>6,452,000 motor vehicle crashes</a:t>
            </a:r>
            <a:r>
              <a:rPr lang="en"/>
              <a:t> and </a:t>
            </a:r>
            <a:r>
              <a:rPr b="1" lang="en"/>
              <a:t>37,133 crash-related deaths</a:t>
            </a:r>
            <a:r>
              <a:rPr lang="en"/>
              <a:t> in 2017 alone.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Significant costs in terms of </a:t>
            </a:r>
            <a:r>
              <a:rPr b="1" lang="en"/>
              <a:t>life, money and property</a:t>
            </a:r>
            <a:r>
              <a:rPr lang="en"/>
              <a:t> incurred </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Number of vehicles in the US </a:t>
            </a:r>
            <a:r>
              <a:rPr b="1" lang="en"/>
              <a:t>keeps growing every year</a:t>
            </a:r>
            <a:endParaRPr b="1"/>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Need to </a:t>
            </a:r>
            <a:r>
              <a:rPr b="1" lang="en"/>
              <a:t>adopt greater safety measures</a:t>
            </a:r>
            <a:r>
              <a:rPr lang="en"/>
              <a:t> on the road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idx="1" type="body"/>
          </p:nvPr>
        </p:nvSpPr>
        <p:spPr>
          <a:xfrm>
            <a:off x="311700" y="129550"/>
            <a:ext cx="8520600" cy="45360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200">
                <a:latin typeface="Economica"/>
                <a:ea typeface="Economica"/>
                <a:cs typeface="Economica"/>
                <a:sym typeface="Economica"/>
              </a:rPr>
              <a:t>Conclusion</a:t>
            </a:r>
            <a:endParaRPr sz="4200">
              <a:latin typeface="Economica"/>
              <a:ea typeface="Economica"/>
              <a:cs typeface="Economica"/>
              <a:sym typeface="Economica"/>
            </a:endParaRPr>
          </a:p>
          <a:p>
            <a:pPr indent="0" lvl="0" marL="0" rtl="0" algn="l">
              <a:spcBef>
                <a:spcPts val="0"/>
              </a:spcBef>
              <a:spcAft>
                <a:spcPts val="0"/>
              </a:spcAft>
              <a:buNone/>
            </a:pPr>
            <a:r>
              <a:t/>
            </a:r>
            <a:endParaRPr sz="1200"/>
          </a:p>
          <a:p>
            <a:pPr indent="-304800" lvl="0" marL="457200" rtl="0" algn="l">
              <a:spcBef>
                <a:spcPts val="1600"/>
              </a:spcBef>
              <a:spcAft>
                <a:spcPts val="0"/>
              </a:spcAft>
              <a:buSzPts val="1200"/>
              <a:buChar char="●"/>
            </a:pPr>
            <a:r>
              <a:rPr lang="en" sz="1200"/>
              <a:t>The center of the city as well as routes along major roads going north, south and east have a relatively higher density of severe incidents</a:t>
            </a:r>
            <a:endParaRPr sz="1200"/>
          </a:p>
          <a:p>
            <a:pPr indent="0" lvl="0" marL="45720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Class imbalance made prediction of the severe (minority) class difficult. Oversampling methods such as SMOTE were not effective in dealing with the imbalance problem since not many features explained the variance in severity classes well. </a:t>
            </a:r>
            <a:endParaRPr sz="1200"/>
          </a:p>
          <a:p>
            <a:pPr indent="0" lvl="0" marL="45720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Location-based features such as </a:t>
            </a:r>
            <a:r>
              <a:rPr i="1" lang="en" sz="1200"/>
              <a:t>Weather</a:t>
            </a:r>
            <a:r>
              <a:rPr lang="en" sz="1200"/>
              <a:t>, </a:t>
            </a:r>
            <a:r>
              <a:rPr i="1" lang="en" sz="1200"/>
              <a:t>Road/Light Condition</a:t>
            </a:r>
            <a:r>
              <a:rPr lang="en" sz="1200"/>
              <a:t> and </a:t>
            </a:r>
            <a:r>
              <a:rPr i="1" lang="en" sz="1200"/>
              <a:t>Neighborhood</a:t>
            </a:r>
            <a:r>
              <a:rPr lang="en" sz="1200"/>
              <a:t> provide little information. The more important variables turned out to be ones related to traffic flow, road dimensions, date and time. </a:t>
            </a:r>
            <a:endParaRPr sz="1200"/>
          </a:p>
          <a:p>
            <a:pPr indent="0" lvl="0" marL="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An optimized LightGBM model provided a ROC AUC score of 0.66 and zero true positive values due to imbalance. This was tackled by adopting a threshold value of 0.02 which yielded 493 TP, 474 FN, 17697 FP and 42771 TN. Accuracy was 0.7042 with a corresponding misclassification error of 0.2957. </a:t>
            </a:r>
            <a:endParaRPr sz="1200"/>
          </a:p>
          <a:p>
            <a:pPr indent="0" lvl="0" marL="457200" rtl="0" algn="l">
              <a:lnSpc>
                <a:spcPct val="20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Since it’s more critical to predict severe collisions correctly, a lower threshold was selected in order to generate more true positives at the expense of a higher false positive rate.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6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Solution</a:t>
            </a:r>
            <a:endParaRPr b="1" sz="3600"/>
          </a:p>
        </p:txBody>
      </p:sp>
      <p:sp>
        <p:nvSpPr>
          <p:cNvPr id="83" name="Google Shape;83;p16"/>
          <p:cNvSpPr txBox="1"/>
          <p:nvPr>
            <p:ph idx="1" type="body"/>
          </p:nvPr>
        </p:nvSpPr>
        <p:spPr>
          <a:xfrm>
            <a:off x="311700" y="1225225"/>
            <a:ext cx="8520600" cy="366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Insurance companies play a significant role in </a:t>
            </a:r>
            <a:r>
              <a:rPr b="1" lang="en"/>
              <a:t>minimizing </a:t>
            </a:r>
            <a:r>
              <a:rPr lang="en"/>
              <a:t>and </a:t>
            </a:r>
            <a:r>
              <a:rPr b="1" lang="en"/>
              <a:t>handling automobile collisions. </a:t>
            </a:r>
            <a:r>
              <a:rPr lang="en"/>
              <a:t>Provide services by </a:t>
            </a:r>
            <a:r>
              <a:rPr b="1" lang="en"/>
              <a:t>charging insurance </a:t>
            </a:r>
            <a:r>
              <a:rPr lang="en"/>
              <a:t>premiums</a:t>
            </a:r>
            <a:endParaRPr/>
          </a:p>
          <a:p>
            <a:pPr indent="0" lvl="0" marL="0" rtl="0" algn="l">
              <a:lnSpc>
                <a:spcPct val="6000"/>
              </a:lnSpc>
              <a:spcBef>
                <a:spcPts val="1600"/>
              </a:spcBef>
              <a:spcAft>
                <a:spcPts val="0"/>
              </a:spcAft>
              <a:buNone/>
            </a:pPr>
            <a:r>
              <a:t/>
            </a:r>
            <a:endParaRPr/>
          </a:p>
          <a:p>
            <a:pPr indent="-342900" lvl="0" marL="457200" rtl="0" algn="l">
              <a:spcBef>
                <a:spcPts val="0"/>
              </a:spcBef>
              <a:spcAft>
                <a:spcPts val="0"/>
              </a:spcAft>
              <a:buSzPts val="1800"/>
              <a:buChar char="●"/>
            </a:pPr>
            <a:r>
              <a:rPr lang="en"/>
              <a:t>Need to </a:t>
            </a:r>
            <a:r>
              <a:rPr lang="en"/>
              <a:t>more </a:t>
            </a:r>
            <a:r>
              <a:rPr b="1" lang="en"/>
              <a:t>accurately determine insurance rates</a:t>
            </a:r>
            <a:r>
              <a:rPr lang="en"/>
              <a:t> through prediction</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Use machine learning to </a:t>
            </a:r>
            <a:r>
              <a:rPr b="1" lang="en"/>
              <a:t>predict severe collisions</a:t>
            </a:r>
            <a:r>
              <a:rPr lang="en"/>
              <a:t> and </a:t>
            </a:r>
            <a:r>
              <a:rPr b="1" lang="en"/>
              <a:t>explore important factors</a:t>
            </a:r>
            <a:endParaRPr b="1"/>
          </a:p>
          <a:p>
            <a:pPr indent="0" lvl="0" marL="0" rtl="0" algn="l">
              <a:lnSpc>
                <a:spcPct val="6000"/>
              </a:lnSpc>
              <a:spcBef>
                <a:spcPts val="160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Audience</a:t>
            </a:r>
            <a:endParaRPr b="1" sz="3600"/>
          </a:p>
        </p:txBody>
      </p:sp>
      <p:sp>
        <p:nvSpPr>
          <p:cNvPr id="89" name="Google Shape;89;p17"/>
          <p:cNvSpPr txBox="1"/>
          <p:nvPr>
            <p:ph idx="1" type="body"/>
          </p:nvPr>
        </p:nvSpPr>
        <p:spPr>
          <a:xfrm>
            <a:off x="311700" y="844225"/>
            <a:ext cx="8520600" cy="16188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Char char="●"/>
            </a:pPr>
            <a:r>
              <a:rPr lang="en" sz="1200"/>
              <a:t>Big insurers in the US such as </a:t>
            </a:r>
            <a:r>
              <a:rPr b="1" i="1" lang="en" sz="1200"/>
              <a:t>Statefarm</a:t>
            </a:r>
            <a:r>
              <a:rPr b="1" lang="en" sz="1200"/>
              <a:t>, </a:t>
            </a:r>
            <a:r>
              <a:rPr b="1" i="1" lang="en" sz="1200"/>
              <a:t>Esurance</a:t>
            </a:r>
            <a:r>
              <a:rPr b="1" lang="en" sz="1200"/>
              <a:t> and </a:t>
            </a:r>
            <a:r>
              <a:rPr b="1" i="1" lang="en" sz="1200"/>
              <a:t>Allstate</a:t>
            </a:r>
            <a:r>
              <a:rPr lang="en" sz="1200"/>
              <a:t> have stated </a:t>
            </a:r>
            <a:r>
              <a:rPr b="1" lang="en" sz="1200"/>
              <a:t>location as one of their top criteria</a:t>
            </a:r>
            <a:r>
              <a:rPr lang="en" sz="1200"/>
              <a:t> for determining rates. </a:t>
            </a:r>
            <a:endParaRPr sz="1200"/>
          </a:p>
          <a:p>
            <a:pPr indent="0" lvl="0" marL="0" rtl="0" algn="l">
              <a:lnSpc>
                <a:spcPct val="20000"/>
              </a:lnSpc>
              <a:spcBef>
                <a:spcPts val="0"/>
              </a:spcBef>
              <a:spcAft>
                <a:spcPts val="0"/>
              </a:spcAft>
              <a:buNone/>
            </a:pPr>
            <a:r>
              <a:t/>
            </a:r>
            <a:endParaRPr sz="1200"/>
          </a:p>
          <a:p>
            <a:pPr indent="-304800" lvl="0" marL="457200" rtl="0" algn="l">
              <a:spcBef>
                <a:spcPts val="1200"/>
              </a:spcBef>
              <a:spcAft>
                <a:spcPts val="0"/>
              </a:spcAft>
              <a:buSzPts val="1200"/>
              <a:buChar char="●"/>
            </a:pPr>
            <a:r>
              <a:rPr lang="en" sz="1200"/>
              <a:t>Insurance companies could use this model to </a:t>
            </a:r>
            <a:r>
              <a:rPr b="1" lang="en" sz="1200"/>
              <a:t>determine more accurate rates</a:t>
            </a:r>
            <a:r>
              <a:rPr lang="en" sz="1200"/>
              <a:t> for their customers. </a:t>
            </a:r>
            <a:endParaRPr sz="1200"/>
          </a:p>
          <a:p>
            <a:pPr indent="0" lvl="0" marL="457200" rtl="0" algn="l">
              <a:lnSpc>
                <a:spcPct val="20000"/>
              </a:lnSpc>
              <a:spcBef>
                <a:spcPts val="0"/>
              </a:spcBef>
              <a:spcAft>
                <a:spcPts val="0"/>
              </a:spcAft>
              <a:buNone/>
            </a:pPr>
            <a:r>
              <a:t/>
            </a:r>
            <a:endParaRPr sz="1200"/>
          </a:p>
          <a:p>
            <a:pPr indent="-304800" lvl="0" marL="457200" rtl="0" algn="l">
              <a:spcBef>
                <a:spcPts val="1200"/>
              </a:spcBef>
              <a:spcAft>
                <a:spcPts val="0"/>
              </a:spcAft>
              <a:buSzPts val="1200"/>
              <a:buChar char="●"/>
            </a:pPr>
            <a:r>
              <a:rPr lang="en" sz="1200"/>
              <a:t>Use this information to </a:t>
            </a:r>
            <a:r>
              <a:rPr b="1" lang="en" sz="1200"/>
              <a:t>alert their clients regarding red flags</a:t>
            </a:r>
            <a:r>
              <a:rPr lang="en" sz="1200"/>
              <a:t> when buying expensive cars in more accident prone locations which would likely increase their insurance premiums. </a:t>
            </a:r>
            <a:endParaRPr/>
          </a:p>
        </p:txBody>
      </p:sp>
      <p:sp>
        <p:nvSpPr>
          <p:cNvPr id="90" name="Google Shape;90;p17"/>
          <p:cNvSpPr txBox="1"/>
          <p:nvPr/>
        </p:nvSpPr>
        <p:spPr>
          <a:xfrm>
            <a:off x="311700" y="2632375"/>
            <a:ext cx="6398700" cy="20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Economica"/>
                <a:ea typeface="Economica"/>
                <a:cs typeface="Economica"/>
                <a:sym typeface="Economica"/>
              </a:rPr>
              <a:t>Other Applications</a:t>
            </a:r>
            <a:endParaRPr b="1" sz="3600">
              <a:latin typeface="Economica"/>
              <a:ea typeface="Economica"/>
              <a:cs typeface="Economica"/>
              <a:sym typeface="Economica"/>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Alerts for </a:t>
            </a:r>
            <a:r>
              <a:rPr b="1" lang="en" sz="1200">
                <a:solidFill>
                  <a:schemeClr val="dk1"/>
                </a:solidFill>
                <a:latin typeface="Open Sans"/>
                <a:ea typeface="Open Sans"/>
                <a:cs typeface="Open Sans"/>
                <a:sym typeface="Open Sans"/>
              </a:rPr>
              <a:t>r</a:t>
            </a:r>
            <a:r>
              <a:rPr b="1" lang="en" sz="1200">
                <a:solidFill>
                  <a:schemeClr val="dk1"/>
                </a:solidFill>
                <a:latin typeface="Open Sans"/>
                <a:ea typeface="Open Sans"/>
                <a:cs typeface="Open Sans"/>
                <a:sym typeface="Open Sans"/>
              </a:rPr>
              <a:t>ideshare </a:t>
            </a:r>
            <a:r>
              <a:rPr lang="en" sz="1200">
                <a:solidFill>
                  <a:schemeClr val="dk1"/>
                </a:solidFill>
                <a:latin typeface="Open Sans"/>
                <a:ea typeface="Open Sans"/>
                <a:cs typeface="Open Sans"/>
                <a:sym typeface="Open Sans"/>
              </a:rPr>
              <a:t>companies </a:t>
            </a:r>
            <a:endParaRPr sz="1200">
              <a:solidFill>
                <a:schemeClr val="dk1"/>
              </a:solidFill>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i="1" lang="en" sz="1200">
                <a:solidFill>
                  <a:schemeClr val="dk1"/>
                </a:solidFill>
                <a:latin typeface="Open Sans"/>
                <a:ea typeface="Open Sans"/>
                <a:cs typeface="Open Sans"/>
                <a:sym typeface="Open Sans"/>
              </a:rPr>
              <a:t>Google</a:t>
            </a:r>
            <a:r>
              <a:rPr lang="en" sz="1200">
                <a:solidFill>
                  <a:schemeClr val="dk1"/>
                </a:solidFill>
                <a:latin typeface="Open Sans"/>
                <a:ea typeface="Open Sans"/>
                <a:cs typeface="Open Sans"/>
                <a:sym typeface="Open Sans"/>
              </a:rPr>
              <a:t> and </a:t>
            </a:r>
            <a:r>
              <a:rPr i="1" lang="en" sz="1200">
                <a:solidFill>
                  <a:schemeClr val="dk1"/>
                </a:solidFill>
                <a:latin typeface="Open Sans"/>
                <a:ea typeface="Open Sans"/>
                <a:cs typeface="Open Sans"/>
                <a:sym typeface="Open Sans"/>
              </a:rPr>
              <a:t>Apple</a:t>
            </a:r>
            <a:r>
              <a:rPr lang="en" sz="1200">
                <a:solidFill>
                  <a:schemeClr val="dk1"/>
                </a:solidFill>
                <a:latin typeface="Open Sans"/>
                <a:ea typeface="Open Sans"/>
                <a:cs typeface="Open Sans"/>
                <a:sym typeface="Open Sans"/>
              </a:rPr>
              <a:t> who provide </a:t>
            </a:r>
            <a:r>
              <a:rPr b="1" lang="en" sz="1200">
                <a:solidFill>
                  <a:schemeClr val="dk1"/>
                </a:solidFill>
                <a:latin typeface="Open Sans"/>
                <a:ea typeface="Open Sans"/>
                <a:cs typeface="Open Sans"/>
                <a:sym typeface="Open Sans"/>
              </a:rPr>
              <a:t>mapping apps</a:t>
            </a:r>
            <a:endParaRPr b="1" sz="1200">
              <a:solidFill>
                <a:schemeClr val="dk1"/>
              </a:solidFill>
              <a:latin typeface="Open Sans"/>
              <a:ea typeface="Open Sans"/>
              <a:cs typeface="Open Sans"/>
              <a:sym typeface="Open Sans"/>
            </a:endParaRPr>
          </a:p>
          <a:p>
            <a:pPr indent="0" lvl="0" marL="457200" rtl="0" algn="l">
              <a:lnSpc>
                <a:spcPct val="20000"/>
              </a:lnSpc>
              <a:spcBef>
                <a:spcPts val="0"/>
              </a:spcBef>
              <a:spcAft>
                <a:spcPts val="0"/>
              </a:spcAft>
              <a:buNone/>
            </a:pPr>
            <a:r>
              <a:t/>
            </a:r>
            <a:endParaRPr b="1" sz="1200">
              <a:solidFill>
                <a:schemeClr val="dk1"/>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Traffic control departments</a:t>
            </a:r>
            <a:r>
              <a:rPr lang="en" sz="1200">
                <a:solidFill>
                  <a:schemeClr val="dk1"/>
                </a:solidFill>
                <a:latin typeface="Open Sans"/>
                <a:ea typeface="Open Sans"/>
                <a:cs typeface="Open Sans"/>
                <a:sym typeface="Open Sans"/>
              </a:rPr>
              <a:t> could </a:t>
            </a:r>
            <a:r>
              <a:rPr b="1" lang="en" sz="1200">
                <a:solidFill>
                  <a:schemeClr val="dk1"/>
                </a:solidFill>
                <a:latin typeface="Open Sans"/>
                <a:ea typeface="Open Sans"/>
                <a:cs typeface="Open Sans"/>
                <a:sym typeface="Open Sans"/>
              </a:rPr>
              <a:t>collect this data firsthand</a:t>
            </a:r>
            <a:r>
              <a:rPr lang="en" sz="1200">
                <a:solidFill>
                  <a:schemeClr val="dk1"/>
                </a:solidFill>
                <a:latin typeface="Open Sans"/>
                <a:ea typeface="Open Sans"/>
                <a:cs typeface="Open Sans"/>
                <a:sym typeface="Open Sans"/>
              </a:rPr>
              <a:t> and make it available to the aforementioned companies.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96" name="Google Shape;96;p18"/>
          <p:cNvSpPr txBox="1"/>
          <p:nvPr>
            <p:ph idx="2" type="body"/>
          </p:nvPr>
        </p:nvSpPr>
        <p:spPr>
          <a:xfrm>
            <a:off x="4939500" y="6480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Data acquired from the</a:t>
            </a:r>
            <a:r>
              <a:rPr lang="en" sz="1400">
                <a:uFill>
                  <a:noFill/>
                </a:uFill>
                <a:hlinkClick r:id="rId3"/>
              </a:rPr>
              <a:t> </a:t>
            </a:r>
            <a:r>
              <a:rPr lang="en" sz="1400" u="sng">
                <a:hlinkClick r:id="rId4"/>
              </a:rPr>
              <a:t>City of Seattle Open Data Portal</a:t>
            </a:r>
            <a:r>
              <a:rPr lang="en" sz="1400"/>
              <a:t>, consisting of </a:t>
            </a:r>
            <a:r>
              <a:rPr b="1" lang="en" sz="1400"/>
              <a:t>212,760 instances</a:t>
            </a:r>
            <a:r>
              <a:rPr lang="en" sz="1400"/>
              <a:t> of vehicle collisions in Seattle with </a:t>
            </a:r>
            <a:r>
              <a:rPr b="1" lang="en" sz="1400"/>
              <a:t>40 features </a:t>
            </a:r>
            <a:r>
              <a:rPr lang="en" sz="1400"/>
              <a:t>with timeframe ranging from </a:t>
            </a:r>
            <a:r>
              <a:rPr b="1" lang="en" sz="1400"/>
              <a:t>2004-2018</a:t>
            </a:r>
            <a:r>
              <a:rPr lang="en" sz="1400"/>
              <a:t>. </a:t>
            </a:r>
            <a:endParaRPr sz="1400"/>
          </a:p>
          <a:p>
            <a:pPr indent="0" lvl="0" marL="457200" rtl="0" algn="l">
              <a:lnSpc>
                <a:spcPct val="20000"/>
              </a:lnSpc>
              <a:spcBef>
                <a:spcPts val="1600"/>
              </a:spcBef>
              <a:spcAft>
                <a:spcPts val="0"/>
              </a:spcAft>
              <a:buNone/>
            </a:pPr>
            <a:r>
              <a:t/>
            </a:r>
            <a:endParaRPr sz="1400"/>
          </a:p>
          <a:p>
            <a:pPr indent="-317500" lvl="0" marL="457200" rtl="0" algn="l">
              <a:spcBef>
                <a:spcPts val="0"/>
              </a:spcBef>
              <a:spcAft>
                <a:spcPts val="0"/>
              </a:spcAft>
              <a:buSzPts val="1400"/>
              <a:buChar char="●"/>
            </a:pPr>
            <a:r>
              <a:rPr lang="en" sz="1400"/>
              <a:t>Data for each variable was extracted using the </a:t>
            </a:r>
            <a:r>
              <a:rPr i="1" lang="en" sz="1400"/>
              <a:t>ArcGIS REST API</a:t>
            </a:r>
            <a:r>
              <a:rPr lang="en" sz="1400"/>
              <a:t> in </a:t>
            </a:r>
            <a:r>
              <a:rPr i="1" lang="en" sz="1400"/>
              <a:t>.csv</a:t>
            </a:r>
            <a:r>
              <a:rPr lang="en" sz="1400"/>
              <a:t> format, available on the</a:t>
            </a:r>
            <a:r>
              <a:rPr lang="en" sz="1400">
                <a:uFill>
                  <a:noFill/>
                </a:uFill>
                <a:hlinkClick r:id="rId5"/>
              </a:rPr>
              <a:t> </a:t>
            </a:r>
            <a:r>
              <a:rPr lang="en" sz="1400" u="sng">
                <a:hlinkClick r:id="rId6"/>
              </a:rPr>
              <a:t>Seattle GeoData</a:t>
            </a:r>
            <a:r>
              <a:rPr lang="en" sz="1400"/>
              <a:t> page. </a:t>
            </a:r>
            <a:endParaRPr sz="1400"/>
          </a:p>
          <a:p>
            <a:pPr indent="0" lvl="0" marL="457200" rtl="0" algn="l">
              <a:lnSpc>
                <a:spcPct val="20000"/>
              </a:lnSpc>
              <a:spcBef>
                <a:spcPts val="1600"/>
              </a:spcBef>
              <a:spcAft>
                <a:spcPts val="0"/>
              </a:spcAft>
              <a:buNone/>
            </a:pPr>
            <a:r>
              <a:t/>
            </a:r>
            <a:endParaRPr sz="1400"/>
          </a:p>
          <a:p>
            <a:pPr indent="-317500" lvl="0" marL="457200" rtl="0" algn="l">
              <a:spcBef>
                <a:spcPts val="0"/>
              </a:spcBef>
              <a:spcAft>
                <a:spcPts val="0"/>
              </a:spcAft>
              <a:buSzPts val="1400"/>
              <a:buChar char="●"/>
            </a:pPr>
            <a:r>
              <a:rPr i="1" lang="en" sz="1400"/>
              <a:t>Neighborhood </a:t>
            </a:r>
            <a:r>
              <a:rPr lang="en" sz="1400"/>
              <a:t>feature extracted using </a:t>
            </a:r>
            <a:r>
              <a:rPr i="1" lang="en" sz="1400"/>
              <a:t>reverse_geocoder</a:t>
            </a:r>
            <a:r>
              <a:rPr lang="en" sz="1400"/>
              <a:t> library. </a:t>
            </a:r>
            <a:r>
              <a:rPr i="1" lang="en" sz="1400"/>
              <a:t>Tomtom API</a:t>
            </a:r>
            <a:r>
              <a:rPr lang="en" sz="1400"/>
              <a:t> used to extract </a:t>
            </a:r>
            <a:r>
              <a:rPr i="1" lang="en" sz="1400"/>
              <a:t>Speed </a:t>
            </a:r>
            <a:r>
              <a:rPr lang="en" sz="1400"/>
              <a:t>variable. </a:t>
            </a:r>
            <a:r>
              <a:rPr i="1" lang="en" sz="1400"/>
              <a:t>HERE API </a:t>
            </a:r>
            <a:r>
              <a:rPr lang="en" sz="1400"/>
              <a:t>used to acquire </a:t>
            </a:r>
            <a:r>
              <a:rPr i="1" lang="en" sz="1400"/>
              <a:t>Road Length</a:t>
            </a:r>
            <a:r>
              <a:rPr lang="en" sz="1400"/>
              <a:t> and </a:t>
            </a:r>
            <a:r>
              <a:rPr i="1" lang="en" sz="1400"/>
              <a:t>Road Congestion</a:t>
            </a:r>
            <a:r>
              <a:rPr lang="en" sz="1400"/>
              <a:t> variables.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nvSpPr>
        <p:spPr>
          <a:xfrm>
            <a:off x="391800" y="341550"/>
            <a:ext cx="8438700" cy="46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102" name="Google Shape;102;p1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pic>
        <p:nvPicPr>
          <p:cNvPr id="103" name="Google Shape;103;p19"/>
          <p:cNvPicPr preferRelativeResize="0"/>
          <p:nvPr/>
        </p:nvPicPr>
        <p:blipFill rotWithShape="1">
          <a:blip r:embed="rId3">
            <a:alphaModFix/>
          </a:blip>
          <a:srcRect b="0" l="29993" r="3339" t="0"/>
          <a:stretch/>
        </p:blipFill>
        <p:spPr>
          <a:xfrm>
            <a:off x="4572000" y="0"/>
            <a:ext cx="4572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nvSpPr>
        <p:spPr>
          <a:xfrm>
            <a:off x="482650" y="901975"/>
            <a:ext cx="3364500" cy="158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Selecting Initial Variables</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redundant variables</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variables with many unique categories</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variables with many missing values</a:t>
            </a:r>
            <a:endParaRPr i="1">
              <a:latin typeface="Open Sans"/>
              <a:ea typeface="Open Sans"/>
              <a:cs typeface="Open Sans"/>
              <a:sym typeface="Open Sans"/>
            </a:endParaRPr>
          </a:p>
        </p:txBody>
      </p:sp>
      <p:sp>
        <p:nvSpPr>
          <p:cNvPr id="109" name="Google Shape;109;p20"/>
          <p:cNvSpPr txBox="1"/>
          <p:nvPr/>
        </p:nvSpPr>
        <p:spPr>
          <a:xfrm>
            <a:off x="330250" y="88925"/>
            <a:ext cx="35502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pen Sans"/>
                <a:ea typeface="Open Sans"/>
                <a:cs typeface="Open Sans"/>
                <a:sym typeface="Open Sans"/>
              </a:rPr>
              <a:t>Process</a:t>
            </a:r>
            <a:endParaRPr sz="3000">
              <a:latin typeface="Open Sans"/>
              <a:ea typeface="Open Sans"/>
              <a:cs typeface="Open Sans"/>
              <a:sym typeface="Open Sans"/>
            </a:endParaRPr>
          </a:p>
        </p:txBody>
      </p:sp>
      <p:sp>
        <p:nvSpPr>
          <p:cNvPr id="110" name="Google Shape;110;p20"/>
          <p:cNvSpPr txBox="1"/>
          <p:nvPr/>
        </p:nvSpPr>
        <p:spPr>
          <a:xfrm>
            <a:off x="5448400" y="1468375"/>
            <a:ext cx="23658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Renaming Columns</a:t>
            </a:r>
            <a:endParaRPr i="1">
              <a:latin typeface="Open Sans"/>
              <a:ea typeface="Open Sans"/>
              <a:cs typeface="Open Sans"/>
              <a:sym typeface="Open Sans"/>
            </a:endParaRPr>
          </a:p>
        </p:txBody>
      </p:sp>
      <p:sp>
        <p:nvSpPr>
          <p:cNvPr id="111" name="Google Shape;111;p20"/>
          <p:cNvSpPr txBox="1"/>
          <p:nvPr/>
        </p:nvSpPr>
        <p:spPr>
          <a:xfrm>
            <a:off x="4791850" y="2338975"/>
            <a:ext cx="3678900" cy="2531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Handling Missing Values &amp; Formatting</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Latitude/Longitude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Address Type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Weather</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Road Condition </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Light Condition</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DUI</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Junction Type, Collision Type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Severity Description</a:t>
            </a:r>
            <a:endParaRPr i="1">
              <a:latin typeface="Open Sans"/>
              <a:ea typeface="Open Sans"/>
              <a:cs typeface="Open Sans"/>
              <a:sym typeface="Open Sans"/>
            </a:endParaRPr>
          </a:p>
        </p:txBody>
      </p:sp>
      <p:sp>
        <p:nvSpPr>
          <p:cNvPr id="112" name="Google Shape;112;p20"/>
          <p:cNvSpPr txBox="1"/>
          <p:nvPr/>
        </p:nvSpPr>
        <p:spPr>
          <a:xfrm>
            <a:off x="482650" y="3376225"/>
            <a:ext cx="33645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Transforming Date Variables</a:t>
            </a:r>
            <a:endParaRPr i="1">
              <a:latin typeface="Open Sans"/>
              <a:ea typeface="Open Sans"/>
              <a:cs typeface="Open Sans"/>
              <a:sym typeface="Open Sans"/>
            </a:endParaRPr>
          </a:p>
        </p:txBody>
      </p:sp>
      <p:sp>
        <p:nvSpPr>
          <p:cNvPr id="113" name="Google Shape;113;p20"/>
          <p:cNvSpPr txBox="1"/>
          <p:nvPr/>
        </p:nvSpPr>
        <p:spPr>
          <a:xfrm>
            <a:off x="926500" y="4358425"/>
            <a:ext cx="24768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Dealing With Outliers</a:t>
            </a:r>
            <a:endParaRPr i="1">
              <a:latin typeface="Open Sans"/>
              <a:ea typeface="Open Sans"/>
              <a:cs typeface="Open Sans"/>
              <a:sym typeface="Open Sans"/>
            </a:endParaRPr>
          </a:p>
        </p:txBody>
      </p:sp>
      <p:cxnSp>
        <p:nvCxnSpPr>
          <p:cNvPr id="114" name="Google Shape;114;p20"/>
          <p:cNvCxnSpPr>
            <a:endCxn id="110" idx="1"/>
          </p:cNvCxnSpPr>
          <p:nvPr/>
        </p:nvCxnSpPr>
        <p:spPr>
          <a:xfrm>
            <a:off x="3847000" y="1696675"/>
            <a:ext cx="1601400" cy="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20"/>
          <p:cNvCxnSpPr>
            <a:stCxn id="110" idx="2"/>
            <a:endCxn id="111" idx="0"/>
          </p:cNvCxnSpPr>
          <p:nvPr/>
        </p:nvCxnSpPr>
        <p:spPr>
          <a:xfrm>
            <a:off x="6631300" y="1924975"/>
            <a:ext cx="0" cy="4140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20"/>
          <p:cNvCxnSpPr>
            <a:stCxn id="112" idx="2"/>
            <a:endCxn id="113" idx="0"/>
          </p:cNvCxnSpPr>
          <p:nvPr/>
        </p:nvCxnSpPr>
        <p:spPr>
          <a:xfrm>
            <a:off x="2164900" y="3832825"/>
            <a:ext cx="0" cy="5256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20"/>
          <p:cNvCxnSpPr>
            <a:stCxn id="111" idx="1"/>
            <a:endCxn id="112" idx="3"/>
          </p:cNvCxnSpPr>
          <p:nvPr/>
        </p:nvCxnSpPr>
        <p:spPr>
          <a:xfrm rot="10800000">
            <a:off x="3847150" y="3604525"/>
            <a:ext cx="944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Geographical Factors</a:t>
            </a:r>
            <a:endParaRPr/>
          </a:p>
        </p:txBody>
      </p:sp>
      <p:sp>
        <p:nvSpPr>
          <p:cNvPr id="123" name="Google Shape;123;p21"/>
          <p:cNvSpPr txBox="1"/>
          <p:nvPr>
            <p:ph idx="2" type="body"/>
          </p:nvPr>
        </p:nvSpPr>
        <p:spPr>
          <a:xfrm>
            <a:off x="4869175" y="209700"/>
            <a:ext cx="3837000" cy="44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Key Findings</a:t>
            </a:r>
            <a:endParaRPr b="1" sz="2400"/>
          </a:p>
          <a:p>
            <a:pPr indent="0" lvl="0" marL="0" rtl="0" algn="l">
              <a:lnSpc>
                <a:spcPct val="20000"/>
              </a:lnSpc>
              <a:spcBef>
                <a:spcPts val="1600"/>
              </a:spcBef>
              <a:spcAft>
                <a:spcPts val="0"/>
              </a:spcAft>
              <a:buNone/>
            </a:pPr>
            <a:r>
              <a:t/>
            </a:r>
            <a:endParaRPr sz="2400"/>
          </a:p>
          <a:p>
            <a:pPr indent="-342900" lvl="0" marL="457200" rtl="0" algn="l">
              <a:spcBef>
                <a:spcPts val="0"/>
              </a:spcBef>
              <a:spcAft>
                <a:spcPts val="0"/>
              </a:spcAft>
              <a:buSzPts val="1800"/>
              <a:buChar char="●"/>
            </a:pPr>
            <a:r>
              <a:rPr lang="en"/>
              <a:t>Most collisions are concentrated in the Seattle neighborhood</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The center of Seattle have the highest density of collisions</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Locations along roads and highways are common collision prone areas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